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65" r:id="rId2"/>
    <p:sldId id="310" r:id="rId3"/>
    <p:sldId id="311" r:id="rId4"/>
    <p:sldId id="312" r:id="rId5"/>
    <p:sldId id="314" r:id="rId6"/>
    <p:sldId id="315" r:id="rId7"/>
    <p:sldId id="323" r:id="rId8"/>
    <p:sldId id="322" r:id="rId9"/>
    <p:sldId id="321" r:id="rId10"/>
    <p:sldId id="320" r:id="rId11"/>
    <p:sldId id="316" r:id="rId12"/>
    <p:sldId id="329" r:id="rId13"/>
    <p:sldId id="330" r:id="rId14"/>
    <p:sldId id="331" r:id="rId15"/>
    <p:sldId id="327" r:id="rId16"/>
    <p:sldId id="328"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DEF2D"/>
    <a:srgbClr val="28F4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varScale="1">
        <p:scale>
          <a:sx n="68" d="100"/>
          <a:sy n="68" d="100"/>
        </p:scale>
        <p:origin x="66" y="16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custT="1"/>
      <dgm:spPr/>
      <dgm:t>
        <a:bodyPr/>
        <a:lstStyle/>
        <a:p>
          <a:r>
            <a:rPr lang="en-US" sz="2400" b="1" dirty="0">
              <a:latin typeface="Calibri" panose="020F0502020204030204" pitchFamily="34" charset="0"/>
              <a:ea typeface="Calibri" panose="020F0502020204030204" pitchFamily="34" charset="0"/>
              <a:cs typeface="Calibri" panose="020F0502020204030204" pitchFamily="34" charset="0"/>
            </a:rPr>
            <a:t>Removing Redundant</a:t>
          </a: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custT="1"/>
      <dgm:spPr/>
      <dgm:t>
        <a:bodyPr/>
        <a:lstStyle/>
        <a:p>
          <a:r>
            <a:rPr lang="en-US" sz="2000" dirty="0">
              <a:latin typeface="Calibri" panose="020F0502020204030204" pitchFamily="34" charset="0"/>
              <a:ea typeface="Calibri" panose="020F0502020204030204" pitchFamily="34" charset="0"/>
              <a:cs typeface="Calibri" panose="020F0502020204030204" pitchFamily="34" charset="0"/>
            </a:rPr>
            <a:t>Desc, </a:t>
          </a:r>
          <a:r>
            <a:rPr lang="en-US" sz="2000" dirty="0" err="1">
              <a:latin typeface="Calibri" panose="020F0502020204030204" pitchFamily="34" charset="0"/>
              <a:ea typeface="Calibri" panose="020F0502020204030204" pitchFamily="34" charset="0"/>
              <a:cs typeface="Calibri" panose="020F0502020204030204" pitchFamily="34" charset="0"/>
            </a:rPr>
            <a:t>pymnt_plan</a:t>
          </a:r>
          <a:r>
            <a:rPr lang="en-US" sz="2000" dirty="0">
              <a:latin typeface="Calibri" panose="020F0502020204030204" pitchFamily="34" charset="0"/>
              <a:ea typeface="Calibri" panose="020F0502020204030204" pitchFamily="34" charset="0"/>
              <a:cs typeface="Calibri" panose="020F0502020204030204" pitchFamily="34" charset="0"/>
            </a:rPr>
            <a:t>, title, </a:t>
          </a:r>
          <a:r>
            <a:rPr lang="en-US" sz="2000" dirty="0" err="1">
              <a:latin typeface="Calibri" panose="020F0502020204030204" pitchFamily="34" charset="0"/>
              <a:ea typeface="Calibri" panose="020F0502020204030204" pitchFamily="34" charset="0"/>
              <a:cs typeface="Calibri" panose="020F0502020204030204" pitchFamily="34" charset="0"/>
            </a:rPr>
            <a:t>emp_title</a:t>
          </a:r>
          <a:r>
            <a:rPr lang="en-US" sz="2000" dirty="0">
              <a:latin typeface="Calibri" panose="020F0502020204030204" pitchFamily="34" charset="0"/>
              <a:ea typeface="Calibri" panose="020F0502020204030204" pitchFamily="34" charset="0"/>
              <a:cs typeface="Calibri" panose="020F0502020204030204" pitchFamily="34" charset="0"/>
            </a:rPr>
            <a:t> removed as those are redundant columns. </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F6D27D1B-CDCB-481F-B8FA-AB31B2A119DE}">
      <dgm:prSet phldrT="[Text]" custT="1"/>
      <dgm:spPr/>
      <dgm:t>
        <a:bodyPr/>
        <a:lstStyle/>
        <a:p>
          <a:r>
            <a:rPr lang="en-US" sz="24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Data</a:t>
          </a:r>
          <a:r>
            <a:rPr lang="en-US" sz="2400" b="1" kern="1200" dirty="0">
              <a:latin typeface="Calibri" panose="020F0502020204030204" pitchFamily="34" charset="0"/>
              <a:ea typeface="Calibri" panose="020F0502020204030204" pitchFamily="34" charset="0"/>
              <a:cs typeface="Calibri" panose="020F0502020204030204" pitchFamily="34" charset="0"/>
            </a:rPr>
            <a:t> types </a:t>
          </a:r>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custT="1"/>
      <dgm:spPr/>
      <dgm:t>
        <a:bodyPr/>
        <a:lstStyle/>
        <a:p>
          <a:r>
            <a:rPr lang="en-US" sz="2000" dirty="0">
              <a:latin typeface="Calibri" panose="020F0502020204030204" pitchFamily="34" charset="0"/>
              <a:ea typeface="Calibri" panose="020F0502020204030204" pitchFamily="34" charset="0"/>
              <a:cs typeface="Calibri" panose="020F0502020204030204" pitchFamily="34" charset="0"/>
            </a:rPr>
            <a:t>‘</a:t>
          </a:r>
          <a:r>
            <a:rPr lang="en-US" sz="2000" dirty="0" err="1">
              <a:latin typeface="Calibri" panose="020F0502020204030204" pitchFamily="34" charset="0"/>
              <a:ea typeface="Calibri" panose="020F0502020204030204" pitchFamily="34" charset="0"/>
              <a:cs typeface="Calibri" panose="020F0502020204030204" pitchFamily="34" charset="0"/>
            </a:rPr>
            <a:t>Issue_d</a:t>
          </a:r>
          <a:r>
            <a:rPr lang="en-US" sz="2000" dirty="0">
              <a:latin typeface="Calibri" panose="020F0502020204030204" pitchFamily="34" charset="0"/>
              <a:ea typeface="Calibri" panose="020F0502020204030204" pitchFamily="34" charset="0"/>
              <a:cs typeface="Calibri" panose="020F0502020204030204" pitchFamily="34" charset="0"/>
            </a:rPr>
            <a:t>’ Column in finance_1 sheet was changes to ‘dd-mm-</a:t>
          </a:r>
          <a:r>
            <a:rPr lang="en-US" sz="2000" dirty="0" err="1">
              <a:latin typeface="Calibri" panose="020F0502020204030204" pitchFamily="34" charset="0"/>
              <a:ea typeface="Calibri" panose="020F0502020204030204" pitchFamily="34" charset="0"/>
              <a:cs typeface="Calibri" panose="020F0502020204030204" pitchFamily="34" charset="0"/>
            </a:rPr>
            <a:t>yyyy</a:t>
          </a:r>
          <a:r>
            <a:rPr lang="en-US" sz="2000" dirty="0">
              <a:latin typeface="Calibri" panose="020F0502020204030204" pitchFamily="34" charset="0"/>
              <a:ea typeface="Calibri" panose="020F0502020204030204" pitchFamily="34" charset="0"/>
              <a:cs typeface="Calibri" panose="020F0502020204030204" pitchFamily="34" charset="0"/>
            </a:rPr>
            <a:t>’.</a:t>
          </a:r>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custT="1"/>
      <dgm:spPr/>
      <dgm:t>
        <a:bodyPr/>
        <a:lstStyle/>
        <a:p>
          <a:r>
            <a:rPr lang="en-US" sz="2400" b="1" dirty="0">
              <a:latin typeface="Calibri" panose="020F0502020204030204" pitchFamily="34" charset="0"/>
              <a:ea typeface="Calibri" panose="020F0502020204030204" pitchFamily="34" charset="0"/>
              <a:cs typeface="Calibri" panose="020F0502020204030204" pitchFamily="34" charset="0"/>
            </a:rPr>
            <a:t>Null Values</a:t>
          </a:r>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custT="1"/>
      <dgm:spPr/>
      <dgm:t>
        <a:bodyPr/>
        <a:lstStyle/>
        <a:p>
          <a:r>
            <a:rPr lang="en-US" sz="2000" dirty="0">
              <a:latin typeface="Calibri" panose="020F0502020204030204" pitchFamily="34" charset="0"/>
              <a:ea typeface="Calibri" panose="020F0502020204030204" pitchFamily="34" charset="0"/>
              <a:cs typeface="Calibri" panose="020F0502020204030204" pitchFamily="34" charset="0"/>
            </a:rPr>
            <a:t>Removed more null values columns like </a:t>
          </a:r>
          <a:r>
            <a:rPr lang="en-US" sz="2000" dirty="0" err="1">
              <a:latin typeface="Calibri" panose="020F0502020204030204" pitchFamily="34" charset="0"/>
              <a:ea typeface="Calibri" panose="020F0502020204030204" pitchFamily="34" charset="0"/>
              <a:cs typeface="Calibri" panose="020F0502020204030204" pitchFamily="34" charset="0"/>
            </a:rPr>
            <a:t>emp_title</a:t>
          </a:r>
          <a:r>
            <a:rPr lang="en-US" sz="2000" dirty="0">
              <a:latin typeface="Calibri" panose="020F0502020204030204" pitchFamily="34" charset="0"/>
              <a:ea typeface="Calibri" panose="020F0502020204030204" pitchFamily="34" charset="0"/>
              <a:cs typeface="Calibri" panose="020F0502020204030204" pitchFamily="34" charset="0"/>
            </a:rPr>
            <a:t> and </a:t>
          </a:r>
          <a:r>
            <a:rPr lang="en-US" sz="2000" dirty="0" err="1">
              <a:latin typeface="Calibri" panose="020F0502020204030204" pitchFamily="34" charset="0"/>
              <a:ea typeface="Calibri" panose="020F0502020204030204" pitchFamily="34" charset="0"/>
              <a:cs typeface="Calibri" panose="020F0502020204030204" pitchFamily="34" charset="0"/>
            </a:rPr>
            <a:t>pymnt_plan</a:t>
          </a:r>
          <a:r>
            <a:rPr lang="en-US" sz="2000" dirty="0">
              <a:latin typeface="Calibri" panose="020F0502020204030204" pitchFamily="34" charset="0"/>
              <a:ea typeface="Calibri" panose="020F0502020204030204" pitchFamily="34" charset="0"/>
              <a:cs typeface="Calibri" panose="020F0502020204030204" pitchFamily="34" charset="0"/>
            </a:rPr>
            <a:t>. </a:t>
          </a:r>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1FE4D618-724E-4829-BED3-DAA3C651B769}" type="presOf" srcId="{0B00F5A8-A0EF-4111-9D86-004317B4F49E}" destId="{E83793B4-2C5C-4D90-82FA-E5EE4745664D}" srcOrd="0" destOrd="0" presId="urn:microsoft.com/office/officeart/2005/8/layout/hProcess4"/>
    <dgm:cxn modelId="{A08CE81F-A93E-429F-943D-3B3662A0C042}" type="presOf" srcId="{F6D27D1B-CDCB-481F-B8FA-AB31B2A119DE}" destId="{029D1FDE-4DD7-4FA5-8C70-0C747477B66C}" srcOrd="0" destOrd="0"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2D5B3E3B-3EE5-4072-933E-27DF5400591C}" srcId="{FB986F71-3126-4196-BD30-74AEDC39A1CA}" destId="{AB2E8498-CC81-452F-A895-08F3845AA347}" srcOrd="0" destOrd="0" parTransId="{4C65E2C8-0CBB-4D8C-AD60-6B0105C62B84}" sibTransId="{9A1F3304-AA9E-4FBC-89BA-9095C80E47C9}"/>
    <dgm:cxn modelId="{241A4F42-3815-4A3A-A31B-C5E11FFB5E6D}" type="presOf" srcId="{FB986F71-3126-4196-BD30-74AEDC39A1CA}" destId="{E18C6CF4-EDEB-4539-A36D-E0355B626199}" srcOrd="0" destOrd="0"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4143D757-8617-4C89-8322-E3B29A1874AF}" srcId="{58828492-5CEF-4AFE-95CB-5D7E6A18158B}" destId="{68838C34-4D02-49F8-ADD7-BFA90D87B7EA}" srcOrd="0" destOrd="0" parTransId="{F2AD00AD-6A23-4C89-A107-68EF5D1F0B94}" sibTransId="{FFC4FCE7-6F2F-4F91-A74A-7C4C32A81657}"/>
    <dgm:cxn modelId="{550EC38B-566A-4081-A7BE-0E49BE02764D}" type="presOf" srcId="{AB2E8498-CC81-452F-A895-08F3845AA347}" destId="{BFE859F2-A9E8-4F95-9161-8EC68F2D30C4}" srcOrd="1"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4E74EABF-20DE-46D5-9BE9-0F84CEAF66AB}" type="presOf" srcId="{D0B150DF-3AA4-454C-8652-25880449C422}" destId="{6A63D16E-EEE6-4267-97EA-5AD7D2BC4E84}" srcOrd="0" destOrd="0" presId="urn:microsoft.com/office/officeart/2005/8/layout/hProcess4"/>
    <dgm:cxn modelId="{95276BC3-D2A9-422F-9390-BED3FD8C7BB0}" type="presOf" srcId="{0E9DE493-19D7-4EC9-97C9-5F26233F1106}" destId="{3960CFF8-4383-4382-8D6D-F2A00F508E8D}" srcOrd="0" destOrd="0" presId="urn:microsoft.com/office/officeart/2005/8/layout/hProcess4"/>
    <dgm:cxn modelId="{90D5F6C6-4E25-4C59-9DF6-6E2B25A59F46}" type="presOf" srcId="{68838C34-4D02-49F8-ADD7-BFA90D87B7EA}" destId="{69C28D3B-E083-42DF-9EA0-916CA12125A9}" srcOrd="0" destOrd="0" presId="urn:microsoft.com/office/officeart/2005/8/layout/hProcess4"/>
    <dgm:cxn modelId="{A507C8D3-A0BB-44E4-82F7-15D18D34238D}" type="presOf" srcId="{68838C34-4D02-49F8-ADD7-BFA90D87B7EA}" destId="{843715D2-C2C2-41EB-BDA3-21230FBA46DB}" srcOrd="1" destOrd="0"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732F9AFA-01BF-4C18-A659-D951BF9FC05D}" type="presOf" srcId="{AB2E8498-CC81-452F-A895-08F3845AA347}" destId="{96015622-8A46-45CF-A72A-2856B699B374}" srcOrd="0" destOrd="0"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865243" y="1145767"/>
          <a:ext cx="2669368" cy="220167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alibri" panose="020F0502020204030204" pitchFamily="34" charset="0"/>
              <a:ea typeface="Calibri" panose="020F0502020204030204" pitchFamily="34" charset="0"/>
              <a:cs typeface="Calibri" panose="020F0502020204030204" pitchFamily="34" charset="0"/>
            </a:rPr>
            <a:t>Desc, </a:t>
          </a:r>
          <a:r>
            <a:rPr lang="en-US" sz="2000" kern="1200" dirty="0" err="1">
              <a:latin typeface="Calibri" panose="020F0502020204030204" pitchFamily="34" charset="0"/>
              <a:ea typeface="Calibri" panose="020F0502020204030204" pitchFamily="34" charset="0"/>
              <a:cs typeface="Calibri" panose="020F0502020204030204" pitchFamily="34" charset="0"/>
            </a:rPr>
            <a:t>pymnt_plan</a:t>
          </a:r>
          <a:r>
            <a:rPr lang="en-US" sz="2000" kern="1200" dirty="0">
              <a:latin typeface="Calibri" panose="020F0502020204030204" pitchFamily="34" charset="0"/>
              <a:ea typeface="Calibri" panose="020F0502020204030204" pitchFamily="34" charset="0"/>
              <a:cs typeface="Calibri" panose="020F0502020204030204" pitchFamily="34" charset="0"/>
            </a:rPr>
            <a:t>, title, </a:t>
          </a:r>
          <a:r>
            <a:rPr lang="en-US" sz="2000" kern="1200" dirty="0" err="1">
              <a:latin typeface="Calibri" panose="020F0502020204030204" pitchFamily="34" charset="0"/>
              <a:ea typeface="Calibri" panose="020F0502020204030204" pitchFamily="34" charset="0"/>
              <a:cs typeface="Calibri" panose="020F0502020204030204" pitchFamily="34" charset="0"/>
            </a:rPr>
            <a:t>emp_title</a:t>
          </a:r>
          <a:r>
            <a:rPr lang="en-US" sz="2000" kern="1200" dirty="0">
              <a:latin typeface="Calibri" panose="020F0502020204030204" pitchFamily="34" charset="0"/>
              <a:ea typeface="Calibri" panose="020F0502020204030204" pitchFamily="34" charset="0"/>
              <a:cs typeface="Calibri" panose="020F0502020204030204" pitchFamily="34" charset="0"/>
            </a:rPr>
            <a:t> removed as those are redundant columns. </a:t>
          </a:r>
        </a:p>
      </dsp:txBody>
      <dsp:txXfrm>
        <a:off x="915910" y="1196434"/>
        <a:ext cx="2568034" cy="1628549"/>
      </dsp:txXfrm>
    </dsp:sp>
    <dsp:sp modelId="{6A63D16E-EEE6-4267-97EA-5AD7D2BC4E84}">
      <dsp:nvSpPr>
        <dsp:cNvPr id="0" name=""/>
        <dsp:cNvSpPr/>
      </dsp:nvSpPr>
      <dsp:spPr>
        <a:xfrm>
          <a:off x="2320503" y="1509036"/>
          <a:ext cx="3181810" cy="3181810"/>
        </a:xfrm>
        <a:prstGeom prst="leftCircularArrow">
          <a:avLst>
            <a:gd name="adj1" fmla="val 3897"/>
            <a:gd name="adj2" fmla="val 488168"/>
            <a:gd name="adj3" fmla="val 2263678"/>
            <a:gd name="adj4" fmla="val 9024489"/>
            <a:gd name="adj5" fmla="val 4547"/>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1458436" y="2875651"/>
          <a:ext cx="2372771" cy="94357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Calibri" panose="020F0502020204030204" pitchFamily="34" charset="0"/>
              <a:ea typeface="Calibri" panose="020F0502020204030204" pitchFamily="34" charset="0"/>
              <a:cs typeface="Calibri" panose="020F0502020204030204" pitchFamily="34" charset="0"/>
            </a:rPr>
            <a:t>Removing Redundant</a:t>
          </a:r>
        </a:p>
      </dsp:txBody>
      <dsp:txXfrm>
        <a:off x="1486072" y="2903287"/>
        <a:ext cx="2317499" cy="888301"/>
      </dsp:txXfrm>
    </dsp:sp>
    <dsp:sp modelId="{E83793B4-2C5C-4D90-82FA-E5EE4745664D}">
      <dsp:nvSpPr>
        <dsp:cNvPr id="0" name=""/>
        <dsp:cNvSpPr/>
      </dsp:nvSpPr>
      <dsp:spPr>
        <a:xfrm>
          <a:off x="4421673" y="1145767"/>
          <a:ext cx="2669368" cy="220167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alibri" panose="020F0502020204030204" pitchFamily="34" charset="0"/>
              <a:ea typeface="Calibri" panose="020F0502020204030204" pitchFamily="34" charset="0"/>
              <a:cs typeface="Calibri" panose="020F0502020204030204" pitchFamily="34" charset="0"/>
            </a:rPr>
            <a:t>‘</a:t>
          </a:r>
          <a:r>
            <a:rPr lang="en-US" sz="2000" kern="1200" dirty="0" err="1">
              <a:latin typeface="Calibri" panose="020F0502020204030204" pitchFamily="34" charset="0"/>
              <a:ea typeface="Calibri" panose="020F0502020204030204" pitchFamily="34" charset="0"/>
              <a:cs typeface="Calibri" panose="020F0502020204030204" pitchFamily="34" charset="0"/>
            </a:rPr>
            <a:t>Issue_d</a:t>
          </a:r>
          <a:r>
            <a:rPr lang="en-US" sz="2000" kern="1200" dirty="0">
              <a:latin typeface="Calibri" panose="020F0502020204030204" pitchFamily="34" charset="0"/>
              <a:ea typeface="Calibri" panose="020F0502020204030204" pitchFamily="34" charset="0"/>
              <a:cs typeface="Calibri" panose="020F0502020204030204" pitchFamily="34" charset="0"/>
            </a:rPr>
            <a:t>’ Column in finance_1 sheet was changes to ‘dd-mm-</a:t>
          </a:r>
          <a:r>
            <a:rPr lang="en-US" sz="2000" kern="1200" dirty="0" err="1">
              <a:latin typeface="Calibri" panose="020F0502020204030204" pitchFamily="34" charset="0"/>
              <a:ea typeface="Calibri" panose="020F0502020204030204" pitchFamily="34" charset="0"/>
              <a:cs typeface="Calibri" panose="020F0502020204030204" pitchFamily="34" charset="0"/>
            </a:rPr>
            <a:t>yyyy</a:t>
          </a:r>
          <a:r>
            <a:rPr lang="en-US" sz="2000" kern="1200" dirty="0">
              <a:latin typeface="Calibri" panose="020F0502020204030204" pitchFamily="34" charset="0"/>
              <a:ea typeface="Calibri" panose="020F0502020204030204" pitchFamily="34" charset="0"/>
              <a:cs typeface="Calibri" panose="020F0502020204030204" pitchFamily="34" charset="0"/>
            </a:rPr>
            <a:t>’.</a:t>
          </a:r>
        </a:p>
      </dsp:txBody>
      <dsp:txXfrm>
        <a:off x="4472340" y="1668220"/>
        <a:ext cx="2568034" cy="1628549"/>
      </dsp:txXfrm>
    </dsp:sp>
    <dsp:sp modelId="{DC2A0ADB-DCE3-4BF4-9952-0394865777AC}">
      <dsp:nvSpPr>
        <dsp:cNvPr id="0" name=""/>
        <dsp:cNvSpPr/>
      </dsp:nvSpPr>
      <dsp:spPr>
        <a:xfrm>
          <a:off x="5854688" y="-283967"/>
          <a:ext cx="3522896" cy="3522896"/>
        </a:xfrm>
        <a:prstGeom prst="circularArrow">
          <a:avLst>
            <a:gd name="adj1" fmla="val 3520"/>
            <a:gd name="adj2" fmla="val 436928"/>
            <a:gd name="adj3" fmla="val 19387561"/>
            <a:gd name="adj4" fmla="val 12575511"/>
            <a:gd name="adj5" fmla="val 4106"/>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5014866" y="673980"/>
          <a:ext cx="2372771" cy="94357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Data</a:t>
          </a:r>
          <a:r>
            <a:rPr lang="en-US" sz="2400" b="1" kern="1200" dirty="0">
              <a:latin typeface="Calibri" panose="020F0502020204030204" pitchFamily="34" charset="0"/>
              <a:ea typeface="Calibri" panose="020F0502020204030204" pitchFamily="34" charset="0"/>
              <a:cs typeface="Calibri" panose="020F0502020204030204" pitchFamily="34" charset="0"/>
            </a:rPr>
            <a:t> types </a:t>
          </a:r>
        </a:p>
      </dsp:txBody>
      <dsp:txXfrm>
        <a:off x="5042502" y="701616"/>
        <a:ext cx="2317499" cy="888301"/>
      </dsp:txXfrm>
    </dsp:sp>
    <dsp:sp modelId="{69C28D3B-E083-42DF-9EA0-916CA12125A9}">
      <dsp:nvSpPr>
        <dsp:cNvPr id="0" name=""/>
        <dsp:cNvSpPr/>
      </dsp:nvSpPr>
      <dsp:spPr>
        <a:xfrm>
          <a:off x="7978103" y="1145767"/>
          <a:ext cx="2669368" cy="220167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alibri" panose="020F0502020204030204" pitchFamily="34" charset="0"/>
              <a:ea typeface="Calibri" panose="020F0502020204030204" pitchFamily="34" charset="0"/>
              <a:cs typeface="Calibri" panose="020F0502020204030204" pitchFamily="34" charset="0"/>
            </a:rPr>
            <a:t>Removed more null values columns like </a:t>
          </a:r>
          <a:r>
            <a:rPr lang="en-US" sz="2000" kern="1200" dirty="0" err="1">
              <a:latin typeface="Calibri" panose="020F0502020204030204" pitchFamily="34" charset="0"/>
              <a:ea typeface="Calibri" panose="020F0502020204030204" pitchFamily="34" charset="0"/>
              <a:cs typeface="Calibri" panose="020F0502020204030204" pitchFamily="34" charset="0"/>
            </a:rPr>
            <a:t>emp_title</a:t>
          </a:r>
          <a:r>
            <a:rPr lang="en-US" sz="2000" kern="1200" dirty="0">
              <a:latin typeface="Calibri" panose="020F0502020204030204" pitchFamily="34" charset="0"/>
              <a:ea typeface="Calibri" panose="020F0502020204030204" pitchFamily="34" charset="0"/>
              <a:cs typeface="Calibri" panose="020F0502020204030204" pitchFamily="34" charset="0"/>
            </a:rPr>
            <a:t> and </a:t>
          </a:r>
          <a:r>
            <a:rPr lang="en-US" sz="2000" kern="1200" dirty="0" err="1">
              <a:latin typeface="Calibri" panose="020F0502020204030204" pitchFamily="34" charset="0"/>
              <a:ea typeface="Calibri" panose="020F0502020204030204" pitchFamily="34" charset="0"/>
              <a:cs typeface="Calibri" panose="020F0502020204030204" pitchFamily="34" charset="0"/>
            </a:rPr>
            <a:t>pymnt_plan</a:t>
          </a:r>
          <a:r>
            <a:rPr lang="en-US" sz="2000" kern="1200" dirty="0">
              <a:latin typeface="Calibri" panose="020F0502020204030204" pitchFamily="34" charset="0"/>
              <a:ea typeface="Calibri" panose="020F0502020204030204" pitchFamily="34" charset="0"/>
              <a:cs typeface="Calibri" panose="020F0502020204030204" pitchFamily="34" charset="0"/>
            </a:rPr>
            <a:t>. </a:t>
          </a:r>
        </a:p>
      </dsp:txBody>
      <dsp:txXfrm>
        <a:off x="8028770" y="1196434"/>
        <a:ext cx="2568034" cy="1628549"/>
      </dsp:txXfrm>
    </dsp:sp>
    <dsp:sp modelId="{047F5837-10E2-4FFC-A492-DB8A19EF48CA}">
      <dsp:nvSpPr>
        <dsp:cNvPr id="0" name=""/>
        <dsp:cNvSpPr/>
      </dsp:nvSpPr>
      <dsp:spPr>
        <a:xfrm>
          <a:off x="8571296" y="2875651"/>
          <a:ext cx="2372771" cy="94357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Calibri" panose="020F0502020204030204" pitchFamily="34" charset="0"/>
              <a:ea typeface="Calibri" panose="020F0502020204030204" pitchFamily="34" charset="0"/>
              <a:cs typeface="Calibri" panose="020F0502020204030204" pitchFamily="34" charset="0"/>
            </a:rPr>
            <a:t>Null Values</a:t>
          </a:r>
        </a:p>
      </dsp:txBody>
      <dsp:txXfrm>
        <a:off x="8598932" y="2903287"/>
        <a:ext cx="2317499" cy="88830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12/14/2024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12/14/2024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12/14/2024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12/14/2024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12/14/2024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12/14/2024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12/14/2024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12/14/2024</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12/14/2024</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12/14/2024</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12/14/2024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12/14/2024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12/14/2024</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AE7A0C-80DF-8DA8-A6D2-FAFAC3D3297C}"/>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6797" y="0"/>
            <a:ext cx="12188824" cy="6822014"/>
          </a:xfrm>
          <a:prstGeom prst="rect">
            <a:avLst/>
          </a:prstGeom>
        </p:spPr>
      </p:pic>
      <p:sp>
        <p:nvSpPr>
          <p:cNvPr id="6" name="Rectangle 5">
            <a:extLst>
              <a:ext uri="{FF2B5EF4-FFF2-40B4-BE49-F238E27FC236}">
                <a16:creationId xmlns:a16="http://schemas.microsoft.com/office/drawing/2014/main" id="{83B60EFE-27E8-BAD2-DC6C-812A23B7E9C8}"/>
              </a:ext>
            </a:extLst>
          </p:cNvPr>
          <p:cNvSpPr/>
          <p:nvPr/>
        </p:nvSpPr>
        <p:spPr>
          <a:xfrm>
            <a:off x="2998068" y="3259525"/>
            <a:ext cx="6048672" cy="792088"/>
          </a:xfrm>
          <a:prstGeom prst="rect">
            <a:avLst/>
          </a:prstGeom>
          <a:solidFill>
            <a:schemeClr val="accent1">
              <a:alpha val="15000"/>
            </a:schemeClr>
          </a:solidFill>
          <a:ln>
            <a:noFill/>
          </a:ln>
          <a:effectLst>
            <a:glow rad="63500">
              <a:schemeClr val="accent1">
                <a:satMod val="175000"/>
                <a:alpha val="40000"/>
              </a:schemeClr>
            </a:glow>
            <a:outerShdw blurRad="50800" dist="38100" dir="5400000" algn="t" rotWithShape="0">
              <a:prstClr val="black">
                <a:alpha val="40000"/>
              </a:prstClr>
            </a:outerShdw>
            <a:reflection blurRad="6350" stA="50000" endA="300" endPos="55000" dir="5400000" sy="-100000" algn="bl" rotWithShape="0"/>
            <a:softEdge rad="31750"/>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n>
                  <a:solidFill>
                    <a:schemeClr val="bg2">
                      <a:lumMod val="25000"/>
                      <a:lumOff val="75000"/>
                    </a:schemeClr>
                  </a:solidFill>
                </a:ln>
                <a:solidFill>
                  <a:schemeClr val="tx1"/>
                </a:solidFill>
                <a:effectLst>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rPr>
              <a:t>Bank Loan of Customers </a:t>
            </a:r>
            <a:endParaRPr lang="en-IN" sz="4000" b="1" dirty="0">
              <a:ln>
                <a:solidFill>
                  <a:schemeClr val="bg2">
                    <a:lumMod val="25000"/>
                    <a:lumOff val="75000"/>
                  </a:schemeClr>
                </a:solidFill>
              </a:ln>
              <a:solidFill>
                <a:schemeClr val="tx1"/>
              </a:solidFill>
              <a:effectLst>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D8240B4-AF82-A33F-2C39-9637A096E352}"/>
              </a:ext>
            </a:extLst>
          </p:cNvPr>
          <p:cNvSpPr txBox="1"/>
          <p:nvPr/>
        </p:nvSpPr>
        <p:spPr>
          <a:xfrm>
            <a:off x="4726260" y="4221088"/>
            <a:ext cx="2736304" cy="954107"/>
          </a:xfrm>
          <a:prstGeom prst="rect">
            <a:avLst/>
          </a:prstGeom>
          <a:solidFill>
            <a:schemeClr val="accent1">
              <a:alpha val="38000"/>
            </a:schemeClr>
          </a:solidFill>
          <a:ln>
            <a:noFill/>
          </a:ln>
          <a:effectLst>
            <a:glow rad="63500">
              <a:schemeClr val="accent1">
                <a:satMod val="175000"/>
                <a:alpha val="40000"/>
              </a:schemeClr>
            </a:glow>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800" b="1" dirty="0">
                <a:effectLst>
                  <a:glow rad="63500">
                    <a:schemeClr val="accent1">
                      <a:satMod val="175000"/>
                      <a:alpha val="40000"/>
                    </a:schemeClr>
                  </a:glow>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rPr>
              <a:t>Presented by GROUP - I</a:t>
            </a:r>
            <a:endParaRPr lang="en-IN" sz="2800" b="1" dirty="0">
              <a:effectLst>
                <a:glow rad="63500">
                  <a:schemeClr val="accent1">
                    <a:satMod val="175000"/>
                    <a:alpha val="40000"/>
                  </a:schemeClr>
                </a:glow>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1764" y="188640"/>
            <a:ext cx="11676456" cy="649559"/>
          </a:xfrm>
          <a:solidFill>
            <a:schemeClr val="bg1">
              <a:lumMod val="95000"/>
              <a:lumOff val="5000"/>
              <a:alpha val="14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p>
            <a:pPr algn="r"/>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Homeownership Vs last payment date stats</a:t>
            </a:r>
          </a:p>
        </p:txBody>
      </p:sp>
      <p:pic>
        <p:nvPicPr>
          <p:cNvPr id="6" name="Content Placeholder 5">
            <a:extLst>
              <a:ext uri="{FF2B5EF4-FFF2-40B4-BE49-F238E27FC236}">
                <a16:creationId xmlns:a16="http://schemas.microsoft.com/office/drawing/2014/main" id="{5A4F6AF1-6210-8BE1-CBFC-29D151938AD5}"/>
              </a:ext>
            </a:extLst>
          </p:cNvPr>
          <p:cNvPicPr>
            <a:picLocks noGrp="1" noChangeAspect="1"/>
          </p:cNvPicPr>
          <p:nvPr>
            <p:ph sz="half" idx="1"/>
          </p:nvPr>
        </p:nvPicPr>
        <p:blipFill>
          <a:blip r:embed="rId3">
            <a:alphaModFix amt="85000"/>
            <a:extLst>
              <a:ext uri="{28A0092B-C50C-407E-A947-70E740481C1C}">
                <a14:useLocalDpi xmlns:a14="http://schemas.microsoft.com/office/drawing/2010/main" val="0"/>
              </a:ext>
            </a:extLst>
          </a:blip>
          <a:stretch>
            <a:fillRect/>
          </a:stretch>
        </p:blipFill>
        <p:spPr>
          <a:xfrm>
            <a:off x="278438" y="980728"/>
            <a:ext cx="5842695" cy="2880320"/>
          </a:xfrm>
          <a:effectLst>
            <a:softEdge rad="0"/>
          </a:effectLst>
        </p:spPr>
      </p:pic>
      <p:pic>
        <p:nvPicPr>
          <p:cNvPr id="4" name="Content Placeholder 3">
            <a:extLst>
              <a:ext uri="{FF2B5EF4-FFF2-40B4-BE49-F238E27FC236}">
                <a16:creationId xmlns:a16="http://schemas.microsoft.com/office/drawing/2014/main" id="{A970BF1A-A15D-9846-6E6D-19B823B59014}"/>
              </a:ext>
            </a:extLst>
          </p:cNvPr>
          <p:cNvPicPr>
            <a:picLocks noGrp="1" noChangeAspect="1"/>
          </p:cNvPicPr>
          <p:nvPr>
            <p:ph sz="half" idx="2"/>
          </p:nvPr>
        </p:nvPicPr>
        <p:blipFill>
          <a:blip r:embed="rId4">
            <a:alphaModFix amt="85000"/>
            <a:extLst>
              <a:ext uri="{28A0092B-C50C-407E-A947-70E740481C1C}">
                <a14:useLocalDpi xmlns:a14="http://schemas.microsoft.com/office/drawing/2010/main" val="0"/>
              </a:ext>
            </a:extLst>
          </a:blip>
          <a:stretch>
            <a:fillRect/>
          </a:stretch>
        </p:blipFill>
        <p:spPr>
          <a:xfrm>
            <a:off x="6121134" y="980728"/>
            <a:ext cx="5817086" cy="2880320"/>
          </a:xfrm>
          <a:effectLst>
            <a:softEdge rad="0"/>
          </a:effectLst>
        </p:spPr>
      </p:pic>
      <p:sp>
        <p:nvSpPr>
          <p:cNvPr id="3" name="Rectangle: Rounded Corners 2">
            <a:extLst>
              <a:ext uri="{FF2B5EF4-FFF2-40B4-BE49-F238E27FC236}">
                <a16:creationId xmlns:a16="http://schemas.microsoft.com/office/drawing/2014/main" id="{07747AF7-54E2-7C60-1103-DABE15696033}"/>
              </a:ext>
            </a:extLst>
          </p:cNvPr>
          <p:cNvSpPr/>
          <p:nvPr/>
        </p:nvSpPr>
        <p:spPr>
          <a:xfrm>
            <a:off x="117748" y="3861048"/>
            <a:ext cx="11820472" cy="2880320"/>
          </a:xfrm>
          <a:prstGeom prst="roundRect">
            <a:avLst/>
          </a:prstGeom>
          <a:solidFill>
            <a:schemeClr val="tx1">
              <a:lumMod val="85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US" sz="20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The table displays the ownership and payment amounts for each on the last payment date. The most common type of accommodation for individuals is renting, with 18,899. The latest maximum amount paid by customers is shown here. </a:t>
            </a:r>
          </a:p>
          <a:p>
            <a:pPr marL="342900" indent="-342900">
              <a:buFont typeface="Wingdings" panose="05000000000000000000" pitchFamily="2" charset="2"/>
              <a:buChar char="Ø"/>
            </a:pPr>
            <a:r>
              <a:rPr lang="en-US" sz="20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Among all groups, mortgage holders are the second largest with 17,659. The combination of mortgage and ownership categories reveals that 20,717 individuals possess some form of home ownership. The fact that there are so many mortgages indicates that a large portion of the population has long-term financial obligations related to housing. </a:t>
            </a:r>
          </a:p>
          <a:p>
            <a:pPr marL="342900" indent="-342900">
              <a:buFont typeface="Wingdings" panose="05000000000000000000" pitchFamily="2" charset="2"/>
              <a:buChar char="Ø"/>
            </a:pPr>
            <a:r>
              <a:rPr lang="en-US" sz="20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The conclusion is that many customers are currently in the process of repaying their loans for their specific home ownership.</a:t>
            </a:r>
            <a:endParaRPr lang="en-IN" sz="20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673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94612" y="116632"/>
            <a:ext cx="4211962" cy="648072"/>
          </a:xfrm>
          <a:solidFill>
            <a:schemeClr val="tx1">
              <a:alpha val="48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Excel Dashboard</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8548" y="116632"/>
            <a:ext cx="4752528" cy="648072"/>
          </a:xfrm>
          <a:solidFill>
            <a:schemeClr val="tx1">
              <a:alpha val="48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Power-BI Dashboard</a:t>
            </a:r>
          </a:p>
        </p:txBody>
      </p:sp>
    </p:spTree>
    <p:extLst>
      <p:ext uri="{BB962C8B-B14F-4D97-AF65-F5344CB8AC3E}">
        <p14:creationId xmlns:p14="http://schemas.microsoft.com/office/powerpoint/2010/main" val="356854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34572" y="116632"/>
            <a:ext cx="4499994" cy="648072"/>
          </a:xfrm>
          <a:solidFill>
            <a:schemeClr val="tx1">
              <a:alpha val="48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Tableau Dashboard</a:t>
            </a:r>
          </a:p>
        </p:txBody>
      </p:sp>
    </p:spTree>
    <p:extLst>
      <p:ext uri="{BB962C8B-B14F-4D97-AF65-F5344CB8AC3E}">
        <p14:creationId xmlns:p14="http://schemas.microsoft.com/office/powerpoint/2010/main" val="28223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334772" y="116632"/>
            <a:ext cx="2771676" cy="638857"/>
          </a:xfrm>
          <a:solidFill>
            <a:schemeClr val="tx1">
              <a:alpha val="48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MY SQL </a:t>
            </a:r>
          </a:p>
        </p:txBody>
      </p:sp>
      <p:pic>
        <p:nvPicPr>
          <p:cNvPr id="4" name="Picture 3">
            <a:extLst>
              <a:ext uri="{FF2B5EF4-FFF2-40B4-BE49-F238E27FC236}">
                <a16:creationId xmlns:a16="http://schemas.microsoft.com/office/drawing/2014/main" id="{56951E95-8B4C-96D9-6BFC-0230A93D0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08179" cy="1102552"/>
          </a:xfrm>
          <a:prstGeom prst="rect">
            <a:avLst/>
          </a:prstGeom>
        </p:spPr>
      </p:pic>
      <p:pic>
        <p:nvPicPr>
          <p:cNvPr id="6" name="Picture 5">
            <a:extLst>
              <a:ext uri="{FF2B5EF4-FFF2-40B4-BE49-F238E27FC236}">
                <a16:creationId xmlns:a16="http://schemas.microsoft.com/office/drawing/2014/main" id="{622DCFCE-278B-6D8A-DC3F-5424298F1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7217"/>
            <a:ext cx="9200430" cy="836712"/>
          </a:xfrm>
          <a:prstGeom prst="rect">
            <a:avLst/>
          </a:prstGeom>
        </p:spPr>
      </p:pic>
      <p:pic>
        <p:nvPicPr>
          <p:cNvPr id="8" name="Picture 7">
            <a:extLst>
              <a:ext uri="{FF2B5EF4-FFF2-40B4-BE49-F238E27FC236}">
                <a16:creationId xmlns:a16="http://schemas.microsoft.com/office/drawing/2014/main" id="{375C547D-4291-0383-27A8-5BB1407633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2548" y="3428640"/>
            <a:ext cx="9326277" cy="836712"/>
          </a:xfrm>
          <a:prstGeom prst="rect">
            <a:avLst/>
          </a:prstGeom>
        </p:spPr>
      </p:pic>
      <p:pic>
        <p:nvPicPr>
          <p:cNvPr id="10" name="Picture 9">
            <a:extLst>
              <a:ext uri="{FF2B5EF4-FFF2-40B4-BE49-F238E27FC236}">
                <a16:creationId xmlns:a16="http://schemas.microsoft.com/office/drawing/2014/main" id="{69327770-EE8D-FB7A-3B05-96C10E863B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2548" y="4703975"/>
            <a:ext cx="7382906" cy="1162212"/>
          </a:xfrm>
          <a:prstGeom prst="rect">
            <a:avLst/>
          </a:prstGeom>
        </p:spPr>
      </p:pic>
      <p:pic>
        <p:nvPicPr>
          <p:cNvPr id="12" name="Picture 11">
            <a:extLst>
              <a:ext uri="{FF2B5EF4-FFF2-40B4-BE49-F238E27FC236}">
                <a16:creationId xmlns:a16="http://schemas.microsoft.com/office/drawing/2014/main" id="{C6718EBF-C720-8BBC-B501-B5DB7A03E5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3183" y="6007042"/>
            <a:ext cx="6925642" cy="836712"/>
          </a:xfrm>
          <a:prstGeom prst="rect">
            <a:avLst/>
          </a:prstGeom>
        </p:spPr>
      </p:pic>
      <p:pic>
        <p:nvPicPr>
          <p:cNvPr id="14" name="Picture 13">
            <a:extLst>
              <a:ext uri="{FF2B5EF4-FFF2-40B4-BE49-F238E27FC236}">
                <a16:creationId xmlns:a16="http://schemas.microsoft.com/office/drawing/2014/main" id="{2755D60E-1CEB-A823-6073-3D3F718F4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8222" y="14246"/>
            <a:ext cx="1872208" cy="1672704"/>
          </a:xfrm>
          <a:prstGeom prst="rect">
            <a:avLst/>
          </a:prstGeom>
        </p:spPr>
      </p:pic>
      <p:pic>
        <p:nvPicPr>
          <p:cNvPr id="16" name="Picture 15">
            <a:extLst>
              <a:ext uri="{FF2B5EF4-FFF2-40B4-BE49-F238E27FC236}">
                <a16:creationId xmlns:a16="http://schemas.microsoft.com/office/drawing/2014/main" id="{7265CC5C-9466-7760-0E6F-CFCB88C9F3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0473" y="850959"/>
            <a:ext cx="2968352" cy="2577681"/>
          </a:xfrm>
          <a:prstGeom prst="rect">
            <a:avLst/>
          </a:prstGeom>
        </p:spPr>
      </p:pic>
      <p:pic>
        <p:nvPicPr>
          <p:cNvPr id="18" name="Picture 17">
            <a:extLst>
              <a:ext uri="{FF2B5EF4-FFF2-40B4-BE49-F238E27FC236}">
                <a16:creationId xmlns:a16="http://schemas.microsoft.com/office/drawing/2014/main" id="{CCA91C3D-55BB-1CB5-2B9D-A3D4E5ACFF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2548" y="2543929"/>
            <a:ext cx="1952898" cy="884711"/>
          </a:xfrm>
          <a:prstGeom prst="rect">
            <a:avLst/>
          </a:prstGeom>
        </p:spPr>
      </p:pic>
      <p:pic>
        <p:nvPicPr>
          <p:cNvPr id="20" name="Picture 19">
            <a:extLst>
              <a:ext uri="{FF2B5EF4-FFF2-40B4-BE49-F238E27FC236}">
                <a16:creationId xmlns:a16="http://schemas.microsoft.com/office/drawing/2014/main" id="{FCB66D12-0CCF-C9BD-C642-45D2699430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564196"/>
            <a:ext cx="2862548" cy="4279558"/>
          </a:xfrm>
          <a:prstGeom prst="rect">
            <a:avLst/>
          </a:prstGeom>
        </p:spPr>
      </p:pic>
      <p:pic>
        <p:nvPicPr>
          <p:cNvPr id="22" name="Picture 21">
            <a:extLst>
              <a:ext uri="{FF2B5EF4-FFF2-40B4-BE49-F238E27FC236}">
                <a16:creationId xmlns:a16="http://schemas.microsoft.com/office/drawing/2014/main" id="{383D7D39-1A16-E0D7-AEC3-64683E6935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5454" y="4275138"/>
            <a:ext cx="1943371" cy="1731903"/>
          </a:xfrm>
          <a:prstGeom prst="rect">
            <a:avLst/>
          </a:prstGeom>
        </p:spPr>
      </p:pic>
    </p:spTree>
    <p:extLst>
      <p:ext uri="{BB962C8B-B14F-4D97-AF65-F5344CB8AC3E}">
        <p14:creationId xmlns:p14="http://schemas.microsoft.com/office/powerpoint/2010/main" val="189838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614692" y="188640"/>
            <a:ext cx="3456384" cy="792088"/>
          </a:xfrm>
          <a:solidFill>
            <a:schemeClr val="bg1">
              <a:lumMod val="95000"/>
              <a:lumOff val="5000"/>
              <a:alpha val="14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p>
            <a:pPr>
              <a:lnSpc>
                <a:spcPct val="80000"/>
              </a:lnSpc>
            </a:pPr>
            <a:r>
              <a:rPr lang="en-US" sz="5400" b="1"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3" name="Rectangle: Rounded Corners 2">
            <a:extLst>
              <a:ext uri="{FF2B5EF4-FFF2-40B4-BE49-F238E27FC236}">
                <a16:creationId xmlns:a16="http://schemas.microsoft.com/office/drawing/2014/main" id="{811E628E-6193-51D4-C0B4-61C899700DA3}"/>
              </a:ext>
            </a:extLst>
          </p:cNvPr>
          <p:cNvSpPr/>
          <p:nvPr/>
        </p:nvSpPr>
        <p:spPr>
          <a:xfrm>
            <a:off x="261764" y="1124744"/>
            <a:ext cx="11809312" cy="5544616"/>
          </a:xfrm>
          <a:prstGeom prst="roundRect">
            <a:avLst/>
          </a:prstGeom>
          <a:solidFill>
            <a:schemeClr val="bg1">
              <a:lumMod val="95000"/>
              <a:lumOff val="5000"/>
              <a:alpha val="14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p>
            <a:pPr marL="342900" indent="-342900">
              <a:lnSpc>
                <a:spcPct val="80000"/>
              </a:lnSpc>
              <a:spcBef>
                <a:spcPct val="0"/>
              </a:spcBef>
              <a:buFont typeface="Wingdings" panose="05000000000000000000" pitchFamily="2" charset="2"/>
              <a:buChar char="v"/>
            </a:pPr>
            <a:r>
              <a:rPr lang="en-US" sz="2400" spc="100" dirty="0">
                <a:solidFill>
                  <a:schemeClr val="tx1"/>
                </a:solidFill>
                <a:latin typeface="Calibri" panose="020F0502020204030204" pitchFamily="34" charset="0"/>
                <a:ea typeface="Calibri" panose="020F0502020204030204" pitchFamily="34" charset="0"/>
                <a:cs typeface="Calibri" panose="020F0502020204030204" pitchFamily="34" charset="0"/>
              </a:rPr>
              <a:t>Loans are granted to companies, individuals, and industrial concerns to provide benefits. The bank's most significant assets and primary sources of income are loans and advances. </a:t>
            </a:r>
          </a:p>
          <a:p>
            <a:pPr marL="342900" indent="-342900">
              <a:lnSpc>
                <a:spcPct val="80000"/>
              </a:lnSpc>
              <a:spcBef>
                <a:spcPct val="0"/>
              </a:spcBef>
              <a:buFont typeface="Wingdings" panose="05000000000000000000" pitchFamily="2" charset="2"/>
              <a:buChar char="v"/>
            </a:pPr>
            <a:r>
              <a:rPr lang="en-US" sz="2400" spc="100" dirty="0">
                <a:solidFill>
                  <a:schemeClr val="tx1"/>
                </a:solidFill>
                <a:latin typeface="Calibri" panose="020F0502020204030204" pitchFamily="34" charset="0"/>
                <a:ea typeface="Calibri" panose="020F0502020204030204" pitchFamily="34" charset="0"/>
                <a:cs typeface="Calibri" panose="020F0502020204030204" pitchFamily="34" charset="0"/>
              </a:rPr>
              <a:t>Bank management should always try to make an appropriate balance between return and risk involved with the loan portfolio, and an unregulated bank might be with unregulated risk for maximizing its potential return. </a:t>
            </a:r>
          </a:p>
          <a:p>
            <a:pPr marL="342900" indent="-342900">
              <a:lnSpc>
                <a:spcPct val="80000"/>
              </a:lnSpc>
              <a:spcBef>
                <a:spcPct val="0"/>
              </a:spcBef>
              <a:buFont typeface="Wingdings" panose="05000000000000000000" pitchFamily="2" charset="2"/>
              <a:buChar char="v"/>
            </a:pPr>
            <a:r>
              <a:rPr lang="en-US" sz="2400" spc="100" dirty="0">
                <a:solidFill>
                  <a:schemeClr val="tx1"/>
                </a:solidFill>
                <a:latin typeface="Calibri" panose="020F0502020204030204" pitchFamily="34" charset="0"/>
                <a:ea typeface="Calibri" panose="020F0502020204030204" pitchFamily="34" charset="0"/>
                <a:cs typeface="Calibri" panose="020F0502020204030204" pitchFamily="34" charset="0"/>
              </a:rPr>
              <a:t>To provide the best service to their clients, the Credit Division must have qualified and dedicated employees. The credit department spreads its loans across various sectors. The bank's lending rates are lower in the agricultural sector compared to other sectors. This sector is highly risky and influenced by the natural climate, as demonstrated by the reason. </a:t>
            </a:r>
          </a:p>
          <a:p>
            <a:pPr marL="342900" indent="-342900">
              <a:lnSpc>
                <a:spcPct val="80000"/>
              </a:lnSpc>
              <a:spcBef>
                <a:spcPct val="0"/>
              </a:spcBef>
              <a:buFont typeface="Wingdings" panose="05000000000000000000" pitchFamily="2" charset="2"/>
              <a:buChar char="v"/>
            </a:pPr>
            <a:r>
              <a:rPr lang="en-US" sz="2400" spc="100" dirty="0">
                <a:solidFill>
                  <a:schemeClr val="tx1"/>
                </a:solidFill>
                <a:latin typeface="Calibri" panose="020F0502020204030204" pitchFamily="34" charset="0"/>
                <a:ea typeface="Calibri" panose="020F0502020204030204" pitchFamily="34" charset="0"/>
                <a:cs typeface="Calibri" panose="020F0502020204030204" pitchFamily="34" charset="0"/>
              </a:rPr>
              <a:t>The bank is not giving more loans to the small and cottage industry. This sector's return is not very good and is also very uncertain, which is the reason. The bank mainly provides credit for term loans, with a focus on long-term loans. Short-term loans offer a high return and are also a safe way to finance. </a:t>
            </a:r>
          </a:p>
          <a:p>
            <a:pPr marL="342900" indent="-342900">
              <a:lnSpc>
                <a:spcPct val="80000"/>
              </a:lnSpc>
              <a:spcBef>
                <a:spcPct val="0"/>
              </a:spcBef>
              <a:buFont typeface="Wingdings" panose="05000000000000000000" pitchFamily="2" charset="2"/>
              <a:buChar char="v"/>
            </a:pPr>
            <a:r>
              <a:rPr lang="en-US" sz="2400" spc="100" dirty="0">
                <a:solidFill>
                  <a:schemeClr val="tx1"/>
                </a:solidFill>
                <a:latin typeface="Calibri" panose="020F0502020204030204" pitchFamily="34" charset="0"/>
                <a:ea typeface="Calibri" panose="020F0502020204030204" pitchFamily="34" charset="0"/>
                <a:cs typeface="Calibri" panose="020F0502020204030204" pitchFamily="34" charset="0"/>
              </a:rPr>
              <a:t>Bank should concentrate on Major-purchase as there is no out result from this sector.</a:t>
            </a:r>
            <a:endParaRPr lang="en-IN" sz="2400" spc="1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438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22204" y="2276872"/>
            <a:ext cx="3816424" cy="2160240"/>
          </a:xfrm>
          <a:noFill/>
        </p:spPr>
        <p:txBody>
          <a:bodyPr>
            <a:normAutofit/>
          </a:bodyPr>
          <a:lstStyle/>
          <a:p>
            <a:pPr algn="ctr"/>
            <a:r>
              <a:rPr lang="en-US" sz="6600" dirty="0">
                <a:solidFill>
                  <a:srgbClr val="FFC000"/>
                </a:solidFill>
                <a:effectLst>
                  <a:glow rad="63500">
                    <a:schemeClr val="accent3">
                      <a:satMod val="175000"/>
                      <a:alpha val="40000"/>
                    </a:schemeClr>
                  </a:glow>
                  <a:outerShdw blurRad="50800" dist="38100" dir="5400000" algn="t" rotWithShape="0">
                    <a:prstClr val="black">
                      <a:alpha val="40000"/>
                    </a:prstClr>
                  </a:outerShdw>
                  <a:reflection blurRad="6350" stA="60000" endA="900" endPos="58000" dir="5400000" sy="-100000" algn="bl" rotWithShape="0"/>
                </a:effectLst>
                <a:latin typeface="Algerian" panose="04020705040A02060702" pitchFamily="82" charset="0"/>
              </a:rPr>
              <a:t>Thank you </a:t>
            </a:r>
          </a:p>
        </p:txBody>
      </p:sp>
      <p:sp>
        <p:nvSpPr>
          <p:cNvPr id="3" name="Freeform: Shape 2">
            <a:extLst>
              <a:ext uri="{FF2B5EF4-FFF2-40B4-BE49-F238E27FC236}">
                <a16:creationId xmlns:a16="http://schemas.microsoft.com/office/drawing/2014/main" id="{F252876F-7A49-AD66-9652-25F8C8C0E950}"/>
              </a:ext>
            </a:extLst>
          </p:cNvPr>
          <p:cNvSpPr/>
          <p:nvPr/>
        </p:nvSpPr>
        <p:spPr>
          <a:xfrm>
            <a:off x="-3173" y="0"/>
            <a:ext cx="12191998" cy="6857999"/>
          </a:xfrm>
          <a:custGeom>
            <a:avLst/>
            <a:gdLst>
              <a:gd name="connsiteX0" fmla="*/ 4086778 w 12191998"/>
              <a:gd name="connsiteY0" fmla="*/ 4270240 h 6857999"/>
              <a:gd name="connsiteX1" fmla="*/ 3880468 w 12191998"/>
              <a:gd name="connsiteY1" fmla="*/ 4366308 h 6857999"/>
              <a:gd name="connsiteX2" fmla="*/ 3076473 w 12191998"/>
              <a:gd name="connsiteY2" fmla="*/ 5242757 h 6857999"/>
              <a:gd name="connsiteX3" fmla="*/ 3094588 w 12191998"/>
              <a:gd name="connsiteY3" fmla="*/ 5662881 h 6857999"/>
              <a:gd name="connsiteX4" fmla="*/ 3972177 w 12191998"/>
              <a:gd name="connsiteY4" fmla="*/ 6467921 h 6857999"/>
              <a:gd name="connsiteX5" fmla="*/ 4392299 w 12191998"/>
              <a:gd name="connsiteY5" fmla="*/ 6449806 h 6857999"/>
              <a:gd name="connsiteX6" fmla="*/ 5196294 w 12191998"/>
              <a:gd name="connsiteY6" fmla="*/ 5573357 h 6857999"/>
              <a:gd name="connsiteX7" fmla="*/ 5178180 w 12191998"/>
              <a:gd name="connsiteY7" fmla="*/ 5153234 h 6857999"/>
              <a:gd name="connsiteX8" fmla="*/ 4300590 w 12191998"/>
              <a:gd name="connsiteY8" fmla="*/ 4348194 h 6857999"/>
              <a:gd name="connsiteX9" fmla="*/ 4086778 w 12191998"/>
              <a:gd name="connsiteY9" fmla="*/ 4270240 h 6857999"/>
              <a:gd name="connsiteX10" fmla="*/ 9215079 w 12191998"/>
              <a:gd name="connsiteY10" fmla="*/ 4038269 h 6857999"/>
              <a:gd name="connsiteX11" fmla="*/ 8403505 w 12191998"/>
              <a:gd name="connsiteY11" fmla="*/ 4857242 h 6857999"/>
              <a:gd name="connsiteX12" fmla="*/ 9215079 w 12191998"/>
              <a:gd name="connsiteY12" fmla="*/ 5676215 h 6857999"/>
              <a:gd name="connsiteX13" fmla="*/ 10026653 w 12191998"/>
              <a:gd name="connsiteY13" fmla="*/ 4857242 h 6857999"/>
              <a:gd name="connsiteX14" fmla="*/ 9215079 w 12191998"/>
              <a:gd name="connsiteY14" fmla="*/ 4038269 h 6857999"/>
              <a:gd name="connsiteX15" fmla="*/ 523975 w 12191998"/>
              <a:gd name="connsiteY15" fmla="*/ 3788665 h 6857999"/>
              <a:gd name="connsiteX16" fmla="*/ 184856 w 12191998"/>
              <a:gd name="connsiteY16" fmla="*/ 3955214 h 6857999"/>
              <a:gd name="connsiteX17" fmla="*/ 229381 w 12191998"/>
              <a:gd name="connsiteY17" fmla="*/ 4651894 h 6857999"/>
              <a:gd name="connsiteX18" fmla="*/ 2541723 w 12191998"/>
              <a:gd name="connsiteY18" fmla="*/ 6686429 h 6857999"/>
              <a:gd name="connsiteX19" fmla="*/ 3238403 w 12191998"/>
              <a:gd name="connsiteY19" fmla="*/ 6641904 h 6857999"/>
              <a:gd name="connsiteX20" fmla="*/ 3238403 w 12191998"/>
              <a:gd name="connsiteY20" fmla="*/ 6641906 h 6857999"/>
              <a:gd name="connsiteX21" fmla="*/ 3193879 w 12191998"/>
              <a:gd name="connsiteY21" fmla="*/ 5945226 h 6857999"/>
              <a:gd name="connsiteX22" fmla="*/ 881536 w 12191998"/>
              <a:gd name="connsiteY22" fmla="*/ 3910690 h 6857999"/>
              <a:gd name="connsiteX23" fmla="*/ 523975 w 12191998"/>
              <a:gd name="connsiteY23" fmla="*/ 3788665 h 6857999"/>
              <a:gd name="connsiteX24" fmla="*/ 2693235 w 12191998"/>
              <a:gd name="connsiteY24" fmla="*/ 3009373 h 6857999"/>
              <a:gd name="connsiteX25" fmla="*/ 2486925 w 12191998"/>
              <a:gd name="connsiteY25" fmla="*/ 3105441 h 6857999"/>
              <a:gd name="connsiteX26" fmla="*/ 1682930 w 12191998"/>
              <a:gd name="connsiteY26" fmla="*/ 3981889 h 6857999"/>
              <a:gd name="connsiteX27" fmla="*/ 1701045 w 12191998"/>
              <a:gd name="connsiteY27" fmla="*/ 4402013 h 6857999"/>
              <a:gd name="connsiteX28" fmla="*/ 2578634 w 12191998"/>
              <a:gd name="connsiteY28" fmla="*/ 5207053 h 6857999"/>
              <a:gd name="connsiteX29" fmla="*/ 2998757 w 12191998"/>
              <a:gd name="connsiteY29" fmla="*/ 5188938 h 6857999"/>
              <a:gd name="connsiteX30" fmla="*/ 3802752 w 12191998"/>
              <a:gd name="connsiteY30" fmla="*/ 4312489 h 6857999"/>
              <a:gd name="connsiteX31" fmla="*/ 3784637 w 12191998"/>
              <a:gd name="connsiteY31" fmla="*/ 3892366 h 6857999"/>
              <a:gd name="connsiteX32" fmla="*/ 2907048 w 12191998"/>
              <a:gd name="connsiteY32" fmla="*/ 3087326 h 6857999"/>
              <a:gd name="connsiteX33" fmla="*/ 2693235 w 12191998"/>
              <a:gd name="connsiteY33" fmla="*/ 3009373 h 6857999"/>
              <a:gd name="connsiteX34" fmla="*/ 10925720 w 12191998"/>
              <a:gd name="connsiteY34" fmla="*/ 2867892 h 6857999"/>
              <a:gd name="connsiteX35" fmla="*/ 10719410 w 12191998"/>
              <a:gd name="connsiteY35" fmla="*/ 2963959 h 6857999"/>
              <a:gd name="connsiteX36" fmla="*/ 9915416 w 12191998"/>
              <a:gd name="connsiteY36" fmla="*/ 3840408 h 6857999"/>
              <a:gd name="connsiteX37" fmla="*/ 9933530 w 12191998"/>
              <a:gd name="connsiteY37" fmla="*/ 4260532 h 6857999"/>
              <a:gd name="connsiteX38" fmla="*/ 10811119 w 12191998"/>
              <a:gd name="connsiteY38" fmla="*/ 5065572 h 6857999"/>
              <a:gd name="connsiteX39" fmla="*/ 11231243 w 12191998"/>
              <a:gd name="connsiteY39" fmla="*/ 5047457 h 6857999"/>
              <a:gd name="connsiteX40" fmla="*/ 12035237 w 12191998"/>
              <a:gd name="connsiteY40" fmla="*/ 4171008 h 6857999"/>
              <a:gd name="connsiteX41" fmla="*/ 12017123 w 12191998"/>
              <a:gd name="connsiteY41" fmla="*/ 3750885 h 6857999"/>
              <a:gd name="connsiteX42" fmla="*/ 11139534 w 12191998"/>
              <a:gd name="connsiteY42" fmla="*/ 2945845 h 6857999"/>
              <a:gd name="connsiteX43" fmla="*/ 10925720 w 12191998"/>
              <a:gd name="connsiteY43" fmla="*/ 2867892 h 6857999"/>
              <a:gd name="connsiteX44" fmla="*/ 1299692 w 12191998"/>
              <a:gd name="connsiteY44" fmla="*/ 1748505 h 6857999"/>
              <a:gd name="connsiteX45" fmla="*/ 1093382 w 12191998"/>
              <a:gd name="connsiteY45" fmla="*/ 1844573 h 6857999"/>
              <a:gd name="connsiteX46" fmla="*/ 289388 w 12191998"/>
              <a:gd name="connsiteY46" fmla="*/ 2721022 h 6857999"/>
              <a:gd name="connsiteX47" fmla="*/ 307502 w 12191998"/>
              <a:gd name="connsiteY47" fmla="*/ 3141145 h 6857999"/>
              <a:gd name="connsiteX48" fmla="*/ 1185091 w 12191998"/>
              <a:gd name="connsiteY48" fmla="*/ 3946185 h 6857999"/>
              <a:gd name="connsiteX49" fmla="*/ 1605214 w 12191998"/>
              <a:gd name="connsiteY49" fmla="*/ 3928070 h 6857999"/>
              <a:gd name="connsiteX50" fmla="*/ 2409209 w 12191998"/>
              <a:gd name="connsiteY50" fmla="*/ 3051622 h 6857999"/>
              <a:gd name="connsiteX51" fmla="*/ 2391095 w 12191998"/>
              <a:gd name="connsiteY51" fmla="*/ 2631499 h 6857999"/>
              <a:gd name="connsiteX52" fmla="*/ 1513505 w 12191998"/>
              <a:gd name="connsiteY52" fmla="*/ 1826459 h 6857999"/>
              <a:gd name="connsiteX53" fmla="*/ 1299692 w 12191998"/>
              <a:gd name="connsiteY53" fmla="*/ 1748505 h 6857999"/>
              <a:gd name="connsiteX54" fmla="*/ 9532177 w 12191998"/>
              <a:gd name="connsiteY54" fmla="*/ 1607024 h 6857999"/>
              <a:gd name="connsiteX55" fmla="*/ 9325867 w 12191998"/>
              <a:gd name="connsiteY55" fmla="*/ 1703091 h 6857999"/>
              <a:gd name="connsiteX56" fmla="*/ 8521873 w 12191998"/>
              <a:gd name="connsiteY56" fmla="*/ 2579541 h 6857999"/>
              <a:gd name="connsiteX57" fmla="*/ 8539987 w 12191998"/>
              <a:gd name="connsiteY57" fmla="*/ 2999663 h 6857999"/>
              <a:gd name="connsiteX58" fmla="*/ 9417576 w 12191998"/>
              <a:gd name="connsiteY58" fmla="*/ 3804704 h 6857999"/>
              <a:gd name="connsiteX59" fmla="*/ 9837700 w 12191998"/>
              <a:gd name="connsiteY59" fmla="*/ 3786589 h 6857999"/>
              <a:gd name="connsiteX60" fmla="*/ 10641694 w 12191998"/>
              <a:gd name="connsiteY60" fmla="*/ 2910140 h 6857999"/>
              <a:gd name="connsiteX61" fmla="*/ 10623580 w 12191998"/>
              <a:gd name="connsiteY61" fmla="*/ 2490017 h 6857999"/>
              <a:gd name="connsiteX62" fmla="*/ 9745991 w 12191998"/>
              <a:gd name="connsiteY62" fmla="*/ 1684977 h 6857999"/>
              <a:gd name="connsiteX63" fmla="*/ 9532177 w 12191998"/>
              <a:gd name="connsiteY63" fmla="*/ 1607024 h 6857999"/>
              <a:gd name="connsiteX64" fmla="*/ 6003247 w 12191998"/>
              <a:gd name="connsiteY64" fmla="*/ 1245578 h 6857999"/>
              <a:gd name="connsiteX65" fmla="*/ 5587355 w 12191998"/>
              <a:gd name="connsiteY65" fmla="*/ 1439236 h 6857999"/>
              <a:gd name="connsiteX66" fmla="*/ 3966617 w 12191998"/>
              <a:gd name="connsiteY66" fmla="*/ 3206034 h 6857999"/>
              <a:gd name="connsiteX67" fmla="*/ 4003133 w 12191998"/>
              <a:gd name="connsiteY67" fmla="*/ 4052943 h 6857999"/>
              <a:gd name="connsiteX68" fmla="*/ 5769930 w 12191998"/>
              <a:gd name="connsiteY68" fmla="*/ 5673683 h 6857999"/>
              <a:gd name="connsiteX69" fmla="*/ 6616839 w 12191998"/>
              <a:gd name="connsiteY69" fmla="*/ 5637167 h 6857999"/>
              <a:gd name="connsiteX70" fmla="*/ 8237579 w 12191998"/>
              <a:gd name="connsiteY70" fmla="*/ 3870369 h 6857999"/>
              <a:gd name="connsiteX71" fmla="*/ 8201063 w 12191998"/>
              <a:gd name="connsiteY71" fmla="*/ 3023459 h 6857999"/>
              <a:gd name="connsiteX72" fmla="*/ 6434265 w 12191998"/>
              <a:gd name="connsiteY72" fmla="*/ 1402720 h 6857999"/>
              <a:gd name="connsiteX73" fmla="*/ 6003247 w 12191998"/>
              <a:gd name="connsiteY73" fmla="*/ 1245578 h 6857999"/>
              <a:gd name="connsiteX74" fmla="*/ 3116712 w 12191998"/>
              <a:gd name="connsiteY74" fmla="*/ 1087770 h 6857999"/>
              <a:gd name="connsiteX75" fmla="*/ 2305139 w 12191998"/>
              <a:gd name="connsiteY75" fmla="*/ 1906743 h 6857999"/>
              <a:gd name="connsiteX76" fmla="*/ 3116712 w 12191998"/>
              <a:gd name="connsiteY76" fmla="*/ 2725716 h 6857999"/>
              <a:gd name="connsiteX77" fmla="*/ 3928286 w 12191998"/>
              <a:gd name="connsiteY77" fmla="*/ 1906743 h 6857999"/>
              <a:gd name="connsiteX78" fmla="*/ 3116712 w 12191998"/>
              <a:gd name="connsiteY78" fmla="*/ 1087770 h 6857999"/>
              <a:gd name="connsiteX79" fmla="*/ 8138635 w 12191998"/>
              <a:gd name="connsiteY79" fmla="*/ 346155 h 6857999"/>
              <a:gd name="connsiteX80" fmla="*/ 7932325 w 12191998"/>
              <a:gd name="connsiteY80" fmla="*/ 442223 h 6857999"/>
              <a:gd name="connsiteX81" fmla="*/ 7128330 w 12191998"/>
              <a:gd name="connsiteY81" fmla="*/ 1318672 h 6857999"/>
              <a:gd name="connsiteX82" fmla="*/ 7146444 w 12191998"/>
              <a:gd name="connsiteY82" fmla="*/ 1738796 h 6857999"/>
              <a:gd name="connsiteX83" fmla="*/ 8024034 w 12191998"/>
              <a:gd name="connsiteY83" fmla="*/ 2543836 h 6857999"/>
              <a:gd name="connsiteX84" fmla="*/ 8444157 w 12191998"/>
              <a:gd name="connsiteY84" fmla="*/ 2525722 h 6857999"/>
              <a:gd name="connsiteX85" fmla="*/ 9248151 w 12191998"/>
              <a:gd name="connsiteY85" fmla="*/ 1649272 h 6857999"/>
              <a:gd name="connsiteX86" fmla="*/ 9230037 w 12191998"/>
              <a:gd name="connsiteY86" fmla="*/ 1229149 h 6857999"/>
              <a:gd name="connsiteX87" fmla="*/ 8352448 w 12191998"/>
              <a:gd name="connsiteY87" fmla="*/ 424109 h 6857999"/>
              <a:gd name="connsiteX88" fmla="*/ 8138635 w 12191998"/>
              <a:gd name="connsiteY88" fmla="*/ 346155 h 6857999"/>
              <a:gd name="connsiteX89" fmla="*/ 9318070 w 12191998"/>
              <a:gd name="connsiteY89" fmla="*/ 49906 h 6857999"/>
              <a:gd name="connsiteX90" fmla="*/ 8978952 w 12191998"/>
              <a:gd name="connsiteY90" fmla="*/ 216455 h 6857999"/>
              <a:gd name="connsiteX91" fmla="*/ 9023476 w 12191998"/>
              <a:gd name="connsiteY91" fmla="*/ 913135 h 6857999"/>
              <a:gd name="connsiteX92" fmla="*/ 11335818 w 12191998"/>
              <a:gd name="connsiteY92" fmla="*/ 2947670 h 6857999"/>
              <a:gd name="connsiteX93" fmla="*/ 12032498 w 12191998"/>
              <a:gd name="connsiteY93" fmla="*/ 2903145 h 6857999"/>
              <a:gd name="connsiteX94" fmla="*/ 12032498 w 12191998"/>
              <a:gd name="connsiteY94" fmla="*/ 2903147 h 6857999"/>
              <a:gd name="connsiteX95" fmla="*/ 11987974 w 12191998"/>
              <a:gd name="connsiteY95" fmla="*/ 2206467 h 6857999"/>
              <a:gd name="connsiteX96" fmla="*/ 9675631 w 12191998"/>
              <a:gd name="connsiteY96" fmla="*/ 171931 h 6857999"/>
              <a:gd name="connsiteX97" fmla="*/ 9318070 w 12191998"/>
              <a:gd name="connsiteY97" fmla="*/ 49906 h 6857999"/>
              <a:gd name="connsiteX98" fmla="*/ 0 w 12191998"/>
              <a:gd name="connsiteY98" fmla="*/ 0 h 6857999"/>
              <a:gd name="connsiteX99" fmla="*/ 12191998 w 12191998"/>
              <a:gd name="connsiteY99" fmla="*/ 0 h 6857999"/>
              <a:gd name="connsiteX100" fmla="*/ 12191998 w 12191998"/>
              <a:gd name="connsiteY100" fmla="*/ 6857999 h 6857999"/>
              <a:gd name="connsiteX101" fmla="*/ 0 w 12191998"/>
              <a:gd name="connsiteY10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8" h="6857999">
                <a:moveTo>
                  <a:pt x="4086778" y="4270240"/>
                </a:moveTo>
                <a:cubicBezTo>
                  <a:pt x="4010750" y="4273519"/>
                  <a:pt x="3935974" y="4305800"/>
                  <a:pt x="3880468" y="4366308"/>
                </a:cubicBezTo>
                <a:lnTo>
                  <a:pt x="3076473" y="5242757"/>
                </a:lnTo>
                <a:cubicBezTo>
                  <a:pt x="2965461" y="5363773"/>
                  <a:pt x="2973572" y="5551869"/>
                  <a:pt x="3094588" y="5662881"/>
                </a:cubicBezTo>
                <a:lnTo>
                  <a:pt x="3972177" y="6467921"/>
                </a:lnTo>
                <a:cubicBezTo>
                  <a:pt x="4093193" y="6578933"/>
                  <a:pt x="4281288" y="6570822"/>
                  <a:pt x="4392299" y="6449806"/>
                </a:cubicBezTo>
                <a:lnTo>
                  <a:pt x="5196294" y="5573357"/>
                </a:lnTo>
                <a:cubicBezTo>
                  <a:pt x="5307307" y="5452341"/>
                  <a:pt x="5299196" y="5264246"/>
                  <a:pt x="5178180" y="5153234"/>
                </a:cubicBezTo>
                <a:lnTo>
                  <a:pt x="4300590" y="4348194"/>
                </a:lnTo>
                <a:cubicBezTo>
                  <a:pt x="4240083" y="4292688"/>
                  <a:pt x="4162805" y="4266962"/>
                  <a:pt x="4086778" y="4270240"/>
                </a:cubicBezTo>
                <a:close/>
                <a:moveTo>
                  <a:pt x="9215079" y="4038269"/>
                </a:moveTo>
                <a:cubicBezTo>
                  <a:pt x="8766859" y="4038269"/>
                  <a:pt x="8403505" y="4404936"/>
                  <a:pt x="8403505" y="4857242"/>
                </a:cubicBezTo>
                <a:cubicBezTo>
                  <a:pt x="8403505" y="5309548"/>
                  <a:pt x="8766859" y="5676215"/>
                  <a:pt x="9215079" y="5676215"/>
                </a:cubicBezTo>
                <a:cubicBezTo>
                  <a:pt x="9663299" y="5676215"/>
                  <a:pt x="10026653" y="5309548"/>
                  <a:pt x="10026653" y="4857242"/>
                </a:cubicBezTo>
                <a:cubicBezTo>
                  <a:pt x="10026653" y="4404936"/>
                  <a:pt x="9663299" y="4038269"/>
                  <a:pt x="9215079" y="4038269"/>
                </a:cubicBezTo>
                <a:close/>
                <a:moveTo>
                  <a:pt x="523975" y="3788665"/>
                </a:moveTo>
                <a:cubicBezTo>
                  <a:pt x="397900" y="3796723"/>
                  <a:pt x="274900" y="3852875"/>
                  <a:pt x="184856" y="3955214"/>
                </a:cubicBezTo>
                <a:cubicBezTo>
                  <a:pt x="4769" y="4159892"/>
                  <a:pt x="24703" y="4471807"/>
                  <a:pt x="229381" y="4651894"/>
                </a:cubicBezTo>
                <a:lnTo>
                  <a:pt x="2541723" y="6686429"/>
                </a:lnTo>
                <a:cubicBezTo>
                  <a:pt x="2746401" y="6866516"/>
                  <a:pt x="3058315" y="6846582"/>
                  <a:pt x="3238403" y="6641904"/>
                </a:cubicBezTo>
                <a:lnTo>
                  <a:pt x="3238403" y="6641906"/>
                </a:lnTo>
                <a:cubicBezTo>
                  <a:pt x="3418491" y="6437228"/>
                  <a:pt x="3398557" y="6125313"/>
                  <a:pt x="3193879" y="5945226"/>
                </a:cubicBezTo>
                <a:cubicBezTo>
                  <a:pt x="2423098" y="5267048"/>
                  <a:pt x="1652316" y="4588868"/>
                  <a:pt x="881536" y="3910690"/>
                </a:cubicBezTo>
                <a:cubicBezTo>
                  <a:pt x="779197" y="3820646"/>
                  <a:pt x="650049" y="3780608"/>
                  <a:pt x="523975" y="3788665"/>
                </a:cubicBezTo>
                <a:close/>
                <a:moveTo>
                  <a:pt x="2693235" y="3009373"/>
                </a:moveTo>
                <a:cubicBezTo>
                  <a:pt x="2617208" y="3012651"/>
                  <a:pt x="2542431" y="3044932"/>
                  <a:pt x="2486925" y="3105441"/>
                </a:cubicBezTo>
                <a:lnTo>
                  <a:pt x="1682930" y="3981889"/>
                </a:lnTo>
                <a:cubicBezTo>
                  <a:pt x="1571918" y="4102905"/>
                  <a:pt x="1580029" y="4291001"/>
                  <a:pt x="1701045" y="4402013"/>
                </a:cubicBezTo>
                <a:lnTo>
                  <a:pt x="2578634" y="5207053"/>
                </a:lnTo>
                <a:cubicBezTo>
                  <a:pt x="2699650" y="5318065"/>
                  <a:pt x="2887745" y="5309954"/>
                  <a:pt x="2998757" y="5188938"/>
                </a:cubicBezTo>
                <a:lnTo>
                  <a:pt x="3802752" y="4312489"/>
                </a:lnTo>
                <a:cubicBezTo>
                  <a:pt x="3913764" y="4191473"/>
                  <a:pt x="3905653" y="4003378"/>
                  <a:pt x="3784637" y="3892366"/>
                </a:cubicBezTo>
                <a:lnTo>
                  <a:pt x="2907048" y="3087326"/>
                </a:lnTo>
                <a:cubicBezTo>
                  <a:pt x="2846540" y="3031820"/>
                  <a:pt x="2769262" y="3006095"/>
                  <a:pt x="2693235" y="3009373"/>
                </a:cubicBezTo>
                <a:close/>
                <a:moveTo>
                  <a:pt x="10925720" y="2867892"/>
                </a:moveTo>
                <a:cubicBezTo>
                  <a:pt x="10849693" y="2871169"/>
                  <a:pt x="10774916" y="2903451"/>
                  <a:pt x="10719410" y="2963959"/>
                </a:cubicBezTo>
                <a:lnTo>
                  <a:pt x="9915416" y="3840408"/>
                </a:lnTo>
                <a:cubicBezTo>
                  <a:pt x="9804404" y="3961424"/>
                  <a:pt x="9812514" y="4149520"/>
                  <a:pt x="9933530" y="4260532"/>
                </a:cubicBezTo>
                <a:lnTo>
                  <a:pt x="10811119" y="5065572"/>
                </a:lnTo>
                <a:cubicBezTo>
                  <a:pt x="10932136" y="5176584"/>
                  <a:pt x="11120231" y="5168473"/>
                  <a:pt x="11231243" y="5047457"/>
                </a:cubicBezTo>
                <a:lnTo>
                  <a:pt x="12035237" y="4171008"/>
                </a:lnTo>
                <a:cubicBezTo>
                  <a:pt x="12146249" y="4049992"/>
                  <a:pt x="12138139" y="3861897"/>
                  <a:pt x="12017123" y="3750885"/>
                </a:cubicBezTo>
                <a:lnTo>
                  <a:pt x="11139534" y="2945845"/>
                </a:lnTo>
                <a:cubicBezTo>
                  <a:pt x="11079026" y="2890339"/>
                  <a:pt x="11001748" y="2864613"/>
                  <a:pt x="10925720" y="2867892"/>
                </a:cubicBezTo>
                <a:close/>
                <a:moveTo>
                  <a:pt x="1299692" y="1748505"/>
                </a:moveTo>
                <a:cubicBezTo>
                  <a:pt x="1223665" y="1751783"/>
                  <a:pt x="1148888" y="1784065"/>
                  <a:pt x="1093382" y="1844573"/>
                </a:cubicBezTo>
                <a:lnTo>
                  <a:pt x="289388" y="2721022"/>
                </a:lnTo>
                <a:cubicBezTo>
                  <a:pt x="178376" y="2842038"/>
                  <a:pt x="186486" y="3030133"/>
                  <a:pt x="307502" y="3141145"/>
                </a:cubicBezTo>
                <a:lnTo>
                  <a:pt x="1185091" y="3946185"/>
                </a:lnTo>
                <a:cubicBezTo>
                  <a:pt x="1306107" y="4057196"/>
                  <a:pt x="1494203" y="4049086"/>
                  <a:pt x="1605214" y="3928070"/>
                </a:cubicBezTo>
                <a:lnTo>
                  <a:pt x="2409209" y="3051622"/>
                </a:lnTo>
                <a:cubicBezTo>
                  <a:pt x="2520221" y="2930606"/>
                  <a:pt x="2512111" y="2742510"/>
                  <a:pt x="2391095" y="2631499"/>
                </a:cubicBezTo>
                <a:lnTo>
                  <a:pt x="1513505" y="1826459"/>
                </a:lnTo>
                <a:cubicBezTo>
                  <a:pt x="1452997" y="1770953"/>
                  <a:pt x="1375719" y="1745228"/>
                  <a:pt x="1299692" y="1748505"/>
                </a:cubicBezTo>
                <a:close/>
                <a:moveTo>
                  <a:pt x="9532177" y="1607024"/>
                </a:moveTo>
                <a:cubicBezTo>
                  <a:pt x="9456150" y="1610302"/>
                  <a:pt x="9381373" y="1642583"/>
                  <a:pt x="9325867" y="1703091"/>
                </a:cubicBezTo>
                <a:lnTo>
                  <a:pt x="8521873" y="2579541"/>
                </a:lnTo>
                <a:cubicBezTo>
                  <a:pt x="8410861" y="2700557"/>
                  <a:pt x="8418971" y="2888652"/>
                  <a:pt x="8539987" y="2999663"/>
                </a:cubicBezTo>
                <a:lnTo>
                  <a:pt x="9417576" y="3804704"/>
                </a:lnTo>
                <a:cubicBezTo>
                  <a:pt x="9538593" y="3915715"/>
                  <a:pt x="9726688" y="3907605"/>
                  <a:pt x="9837700" y="3786589"/>
                </a:cubicBezTo>
                <a:lnTo>
                  <a:pt x="10641694" y="2910140"/>
                </a:lnTo>
                <a:cubicBezTo>
                  <a:pt x="10752706" y="2789124"/>
                  <a:pt x="10744596" y="2601029"/>
                  <a:pt x="10623580" y="2490017"/>
                </a:cubicBezTo>
                <a:lnTo>
                  <a:pt x="9745991" y="1684977"/>
                </a:lnTo>
                <a:cubicBezTo>
                  <a:pt x="9685483" y="1629471"/>
                  <a:pt x="9608205" y="1603746"/>
                  <a:pt x="9532177" y="1607024"/>
                </a:cubicBezTo>
                <a:close/>
                <a:moveTo>
                  <a:pt x="6003247" y="1245578"/>
                </a:moveTo>
                <a:cubicBezTo>
                  <a:pt x="5849988" y="1252186"/>
                  <a:pt x="5699247" y="1317260"/>
                  <a:pt x="5587355" y="1439236"/>
                </a:cubicBezTo>
                <a:lnTo>
                  <a:pt x="3966617" y="3206034"/>
                </a:lnTo>
                <a:cubicBezTo>
                  <a:pt x="3742833" y="3449985"/>
                  <a:pt x="3759182" y="3829159"/>
                  <a:pt x="4003133" y="4052943"/>
                </a:cubicBezTo>
                <a:lnTo>
                  <a:pt x="5769930" y="5673683"/>
                </a:lnTo>
                <a:cubicBezTo>
                  <a:pt x="6013881" y="5897467"/>
                  <a:pt x="6393055" y="5881118"/>
                  <a:pt x="6616839" y="5637167"/>
                </a:cubicBezTo>
                <a:lnTo>
                  <a:pt x="8237579" y="3870369"/>
                </a:lnTo>
                <a:cubicBezTo>
                  <a:pt x="8461362" y="3626417"/>
                  <a:pt x="8445014" y="3247243"/>
                  <a:pt x="8201063" y="3023459"/>
                </a:cubicBezTo>
                <a:lnTo>
                  <a:pt x="6434265" y="1402720"/>
                </a:lnTo>
                <a:cubicBezTo>
                  <a:pt x="6312289" y="1290828"/>
                  <a:pt x="6156508" y="1238969"/>
                  <a:pt x="6003247" y="1245578"/>
                </a:cubicBezTo>
                <a:close/>
                <a:moveTo>
                  <a:pt x="3116712" y="1087770"/>
                </a:moveTo>
                <a:cubicBezTo>
                  <a:pt x="2668492" y="1087770"/>
                  <a:pt x="2305139" y="1454437"/>
                  <a:pt x="2305139" y="1906743"/>
                </a:cubicBezTo>
                <a:cubicBezTo>
                  <a:pt x="2305139" y="2359049"/>
                  <a:pt x="2668492" y="2725716"/>
                  <a:pt x="3116712" y="2725716"/>
                </a:cubicBezTo>
                <a:cubicBezTo>
                  <a:pt x="3564932" y="2725716"/>
                  <a:pt x="3928286" y="2359049"/>
                  <a:pt x="3928286" y="1906743"/>
                </a:cubicBezTo>
                <a:cubicBezTo>
                  <a:pt x="3928286" y="1454437"/>
                  <a:pt x="3564932" y="1087770"/>
                  <a:pt x="3116712" y="1087770"/>
                </a:cubicBezTo>
                <a:close/>
                <a:moveTo>
                  <a:pt x="8138635" y="346155"/>
                </a:moveTo>
                <a:cubicBezTo>
                  <a:pt x="8062607" y="349433"/>
                  <a:pt x="7987831" y="381715"/>
                  <a:pt x="7932325" y="442223"/>
                </a:cubicBezTo>
                <a:lnTo>
                  <a:pt x="7128330" y="1318672"/>
                </a:lnTo>
                <a:cubicBezTo>
                  <a:pt x="7017318" y="1439689"/>
                  <a:pt x="7025428" y="1627784"/>
                  <a:pt x="7146444" y="1738796"/>
                </a:cubicBezTo>
                <a:lnTo>
                  <a:pt x="8024034" y="2543836"/>
                </a:lnTo>
                <a:cubicBezTo>
                  <a:pt x="8145050" y="2654848"/>
                  <a:pt x="8333145" y="2646737"/>
                  <a:pt x="8444157" y="2525722"/>
                </a:cubicBezTo>
                <a:lnTo>
                  <a:pt x="9248151" y="1649272"/>
                </a:lnTo>
                <a:cubicBezTo>
                  <a:pt x="9359163" y="1528256"/>
                  <a:pt x="9351053" y="1340161"/>
                  <a:pt x="9230037" y="1229149"/>
                </a:cubicBezTo>
                <a:lnTo>
                  <a:pt x="8352448" y="424109"/>
                </a:lnTo>
                <a:cubicBezTo>
                  <a:pt x="8291940" y="368603"/>
                  <a:pt x="8214662" y="342877"/>
                  <a:pt x="8138635" y="346155"/>
                </a:cubicBezTo>
                <a:close/>
                <a:moveTo>
                  <a:pt x="9318070" y="49906"/>
                </a:moveTo>
                <a:cubicBezTo>
                  <a:pt x="9191996" y="57964"/>
                  <a:pt x="9068996" y="114117"/>
                  <a:pt x="8978952" y="216455"/>
                </a:cubicBezTo>
                <a:cubicBezTo>
                  <a:pt x="8798864" y="421133"/>
                  <a:pt x="8818798" y="733048"/>
                  <a:pt x="9023476" y="913135"/>
                </a:cubicBezTo>
                <a:lnTo>
                  <a:pt x="11335818" y="2947670"/>
                </a:lnTo>
                <a:cubicBezTo>
                  <a:pt x="11540496" y="3127757"/>
                  <a:pt x="11852411" y="3107823"/>
                  <a:pt x="12032498" y="2903145"/>
                </a:cubicBezTo>
                <a:lnTo>
                  <a:pt x="12032498" y="2903147"/>
                </a:lnTo>
                <a:cubicBezTo>
                  <a:pt x="12212586" y="2698469"/>
                  <a:pt x="12192651" y="2386554"/>
                  <a:pt x="11987974" y="2206467"/>
                </a:cubicBezTo>
                <a:cubicBezTo>
                  <a:pt x="11217193" y="1528289"/>
                  <a:pt x="10446412" y="850109"/>
                  <a:pt x="9675631" y="171931"/>
                </a:cubicBezTo>
                <a:cubicBezTo>
                  <a:pt x="9573292" y="81887"/>
                  <a:pt x="9444144" y="41849"/>
                  <a:pt x="9318070" y="49906"/>
                </a:cubicBezTo>
                <a:close/>
                <a:moveTo>
                  <a:pt x="0" y="0"/>
                </a:moveTo>
                <a:lnTo>
                  <a:pt x="12191998" y="0"/>
                </a:lnTo>
                <a:lnTo>
                  <a:pt x="12191998" y="6857999"/>
                </a:lnTo>
                <a:lnTo>
                  <a:pt x="0" y="6857999"/>
                </a:lnTo>
                <a:close/>
              </a:path>
            </a:pathLst>
          </a:custGeom>
          <a:gradFill flip="none" rotWithShape="1">
            <a:gsLst>
              <a:gs pos="0">
                <a:schemeClr val="bg2">
                  <a:lumMod val="75000"/>
                </a:schemeClr>
              </a:gs>
              <a:gs pos="35000">
                <a:schemeClr val="accent3">
                  <a:lumMod val="0"/>
                  <a:lumOff val="100000"/>
                </a:schemeClr>
              </a:gs>
              <a:gs pos="100000">
                <a:schemeClr val="tx2">
                  <a:lumMod val="1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385407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type="subTitle" idx="1"/>
          </p:nvPr>
        </p:nvSpPr>
        <p:spPr>
          <a:xfrm>
            <a:off x="421894" y="2636912"/>
            <a:ext cx="5400600" cy="1296144"/>
          </a:xfrm>
          <a:solidFill>
            <a:schemeClr val="bg2">
              <a:lumMod val="10000"/>
              <a:lumOff val="90000"/>
              <a:alpha val="50000"/>
            </a:schemeClr>
          </a:solidFill>
          <a:ln>
            <a:noFill/>
          </a:ln>
          <a:effectLst>
            <a:glow rad="63500">
              <a:schemeClr val="accent1">
                <a:satMod val="175000"/>
                <a:alpha val="40000"/>
              </a:schemeClr>
            </a:glow>
            <a:softEdge rad="31750"/>
          </a:effectLst>
          <a:scene3d>
            <a:camera prst="orthographicFront">
              <a:rot lat="0" lon="0" rev="0"/>
            </a:camera>
            <a:lightRig rig="glow" dir="t">
              <a:rot lat="0" lon="0" rev="14100000"/>
            </a:lightRig>
          </a:scene3d>
          <a:sp3d prstMaterial="softEdge">
            <a:bevelT w="127000" prst="artDeco"/>
          </a:sp3d>
        </p:spPr>
        <p:txBody>
          <a:bodyPr>
            <a:noAutofit/>
            <a:sp3d extrusionH="57150">
              <a:bevelT w="38100" h="38100"/>
            </a:sp3d>
          </a:bodyPr>
          <a:lstStyle/>
          <a:p>
            <a:pPr algn="ctr"/>
            <a:endParaRPr lang="en-US" sz="2800" b="1" dirty="0">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endParaRPr>
          </a:p>
          <a:p>
            <a:pPr algn="ctr"/>
            <a:r>
              <a:rPr lang="en-US" sz="2800" b="1" dirty="0">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Ratnam V Mohan Kumar</a:t>
            </a:r>
          </a:p>
        </p:txBody>
      </p:sp>
      <p:sp>
        <p:nvSpPr>
          <p:cNvPr id="7" name="Rectangle: Rounded Corners 6">
            <a:extLst>
              <a:ext uri="{FF2B5EF4-FFF2-40B4-BE49-F238E27FC236}">
                <a16:creationId xmlns:a16="http://schemas.microsoft.com/office/drawing/2014/main" id="{CCD26B3D-9BD9-421D-8C4A-688C4B4DF75C}"/>
              </a:ext>
            </a:extLst>
          </p:cNvPr>
          <p:cNvSpPr/>
          <p:nvPr/>
        </p:nvSpPr>
        <p:spPr>
          <a:xfrm>
            <a:off x="1485900" y="188639"/>
            <a:ext cx="9361040" cy="1944641"/>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n>
                  <a:solidFill>
                    <a:schemeClr val="tx1"/>
                  </a:solidFill>
                </a:ln>
                <a:solidFill>
                  <a:schemeClr val="tx1"/>
                </a:solidFill>
                <a:effectLst>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rPr>
              <a:t>Team Members</a:t>
            </a:r>
            <a:endParaRPr lang="en-IN" sz="4800" b="1" dirty="0">
              <a:ln>
                <a:solidFill>
                  <a:schemeClr val="tx1"/>
                </a:solidFill>
              </a:ln>
              <a:solidFill>
                <a:schemeClr val="tx1"/>
              </a:solidFill>
              <a:effectLst>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13">
            <a:extLst>
              <a:ext uri="{FF2B5EF4-FFF2-40B4-BE49-F238E27FC236}">
                <a16:creationId xmlns:a16="http://schemas.microsoft.com/office/drawing/2014/main" id="{14070F29-DB1E-9E7B-4FAE-345F9A0F0F98}"/>
              </a:ext>
            </a:extLst>
          </p:cNvPr>
          <p:cNvSpPr txBox="1">
            <a:spLocks/>
          </p:cNvSpPr>
          <p:nvPr/>
        </p:nvSpPr>
        <p:spPr>
          <a:xfrm>
            <a:off x="6366331" y="4724719"/>
            <a:ext cx="5400600" cy="1296144"/>
          </a:xfrm>
          <a:prstGeom prst="rect">
            <a:avLst/>
          </a:prstGeom>
          <a:solidFill>
            <a:schemeClr val="bg2">
              <a:lumMod val="10000"/>
              <a:lumOff val="90000"/>
              <a:alpha val="50000"/>
            </a:schemeClr>
          </a:solidFill>
          <a:ln>
            <a:noFill/>
          </a:ln>
          <a:effectLst>
            <a:glow rad="63500">
              <a:schemeClr val="accent1">
                <a:satMod val="175000"/>
                <a:alpha val="40000"/>
              </a:schemeClr>
            </a:glow>
            <a:softEdge rad="31750"/>
          </a:effectLst>
          <a:scene3d>
            <a:camera prst="orthographicFront">
              <a:rot lat="0" lon="0" rev="0"/>
            </a:camera>
            <a:lightRig rig="glow" dir="t">
              <a:rot lat="0" lon="0" rev="14100000"/>
            </a:lightRig>
          </a:scene3d>
          <a:sp3d prstMaterial="softEdge">
            <a:bevelT w="127000" prst="artDeco"/>
          </a:sp3d>
        </p:spPr>
        <p:txBody>
          <a:bodyPr vert="horz" lIns="91440" tIns="45720" rIns="91440" bIns="45720" rtlCol="0">
            <a:noAutofit/>
            <a:sp3d extrusionH="57150">
              <a:bevelT w="38100" h="38100"/>
            </a:sp3d>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endParaRPr lang="en-US" sz="2800" b="1" dirty="0">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endParaRPr>
          </a:p>
          <a:p>
            <a:pPr algn="ctr"/>
            <a:r>
              <a:rPr lang="en-US" sz="2800" b="1" dirty="0">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Shaikh Mazhar Altaf</a:t>
            </a:r>
          </a:p>
        </p:txBody>
      </p:sp>
      <p:sp>
        <p:nvSpPr>
          <p:cNvPr id="10" name="Content Placeholder 13">
            <a:extLst>
              <a:ext uri="{FF2B5EF4-FFF2-40B4-BE49-F238E27FC236}">
                <a16:creationId xmlns:a16="http://schemas.microsoft.com/office/drawing/2014/main" id="{BE56C0E2-5B75-9833-BBFC-929E8669F46D}"/>
              </a:ext>
            </a:extLst>
          </p:cNvPr>
          <p:cNvSpPr txBox="1">
            <a:spLocks/>
          </p:cNvSpPr>
          <p:nvPr/>
        </p:nvSpPr>
        <p:spPr>
          <a:xfrm>
            <a:off x="405780" y="4725144"/>
            <a:ext cx="5400600" cy="1296144"/>
          </a:xfrm>
          <a:prstGeom prst="rect">
            <a:avLst/>
          </a:prstGeom>
          <a:solidFill>
            <a:schemeClr val="bg2">
              <a:lumMod val="10000"/>
              <a:lumOff val="90000"/>
              <a:alpha val="50000"/>
            </a:schemeClr>
          </a:solidFill>
          <a:ln>
            <a:noFill/>
          </a:ln>
          <a:effectLst>
            <a:glow rad="63500">
              <a:schemeClr val="accent1">
                <a:satMod val="175000"/>
                <a:alpha val="40000"/>
              </a:schemeClr>
            </a:glow>
            <a:softEdge rad="31750"/>
          </a:effectLst>
          <a:scene3d>
            <a:camera prst="orthographicFront">
              <a:rot lat="0" lon="0" rev="0"/>
            </a:camera>
            <a:lightRig rig="glow" dir="t">
              <a:rot lat="0" lon="0" rev="14100000"/>
            </a:lightRig>
          </a:scene3d>
          <a:sp3d prstMaterial="softEdge">
            <a:bevelT w="127000" prst="artDeco"/>
          </a:sp3d>
        </p:spPr>
        <p:txBody>
          <a:bodyPr vert="horz" lIns="91440" tIns="45720" rIns="91440" bIns="45720" rtlCol="0">
            <a:noAutofit/>
            <a:sp3d extrusionH="57150">
              <a:bevelT w="38100" h="38100"/>
            </a:sp3d>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endParaRPr lang="en-US" sz="2800" b="1" dirty="0">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endParaRPr>
          </a:p>
          <a:p>
            <a:pPr algn="ctr"/>
            <a:r>
              <a:rPr lang="en-US" sz="2800" b="1" dirty="0">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Suraj Narayan </a:t>
            </a:r>
            <a:r>
              <a:rPr lang="en-US" sz="2800" b="1" dirty="0" err="1">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Katkar</a:t>
            </a:r>
            <a:endParaRPr lang="en-US" sz="2800" b="1" dirty="0">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Content Placeholder 13">
            <a:extLst>
              <a:ext uri="{FF2B5EF4-FFF2-40B4-BE49-F238E27FC236}">
                <a16:creationId xmlns:a16="http://schemas.microsoft.com/office/drawing/2014/main" id="{14855194-ECE8-90F5-E127-DA36A974C396}"/>
              </a:ext>
            </a:extLst>
          </p:cNvPr>
          <p:cNvSpPr txBox="1">
            <a:spLocks/>
          </p:cNvSpPr>
          <p:nvPr/>
        </p:nvSpPr>
        <p:spPr>
          <a:xfrm>
            <a:off x="6366331" y="2636912"/>
            <a:ext cx="5400600" cy="1296144"/>
          </a:xfrm>
          <a:prstGeom prst="rect">
            <a:avLst/>
          </a:prstGeom>
          <a:solidFill>
            <a:schemeClr val="bg2">
              <a:lumMod val="10000"/>
              <a:lumOff val="90000"/>
              <a:alpha val="50000"/>
            </a:schemeClr>
          </a:solidFill>
          <a:ln>
            <a:noFill/>
          </a:ln>
          <a:effectLst>
            <a:glow rad="63500">
              <a:schemeClr val="accent1">
                <a:satMod val="175000"/>
                <a:alpha val="40000"/>
              </a:schemeClr>
            </a:glow>
            <a:softEdge rad="31750"/>
          </a:effectLst>
          <a:scene3d>
            <a:camera prst="orthographicFront">
              <a:rot lat="0" lon="0" rev="0"/>
            </a:camera>
            <a:lightRig rig="glow" dir="t">
              <a:rot lat="0" lon="0" rev="14100000"/>
            </a:lightRig>
          </a:scene3d>
          <a:sp3d prstMaterial="softEdge">
            <a:bevelT w="127000" prst="artDeco"/>
          </a:sp3d>
        </p:spPr>
        <p:txBody>
          <a:bodyPr vert="horz" lIns="91440" tIns="45720" rIns="91440" bIns="45720" rtlCol="0">
            <a:noAutofit/>
            <a:sp3d extrusionH="57150">
              <a:bevelT w="38100" h="38100"/>
            </a:sp3d>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endParaRPr lang="en-US" sz="2800" b="1" dirty="0">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endParaRPr>
          </a:p>
          <a:p>
            <a:pPr algn="ctr"/>
            <a:r>
              <a:rPr lang="en-US" sz="2800" b="1" dirty="0">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Prashant </a:t>
            </a:r>
            <a:r>
              <a:rPr lang="en-US" sz="2800" b="1" dirty="0" err="1">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Jaysing</a:t>
            </a:r>
            <a:r>
              <a:rPr lang="en-US" sz="2800" b="1" dirty="0">
                <a:solidFill>
                  <a:schemeClr val="tx2">
                    <a:lumMod val="10000"/>
                  </a:schemeClr>
                </a:solidFill>
                <a:effectLst>
                  <a:glow rad="63500">
                    <a:schemeClr val="accent3">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 Bhosale</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7077075" y="115888"/>
            <a:ext cx="4994001" cy="865187"/>
          </a:xfrm>
          <a:solidFill>
            <a:schemeClr val="bg1">
              <a:lumMod val="95000"/>
              <a:lumOff val="5000"/>
              <a:alpha val="14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p>
            <a:pPr>
              <a:lnSpc>
                <a:spcPct val="80000"/>
              </a:lnSpc>
            </a:pPr>
            <a:r>
              <a:rPr lang="en-US" sz="5400" b="1"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7" name="Rectangle: Rounded Corners 6">
            <a:extLst>
              <a:ext uri="{FF2B5EF4-FFF2-40B4-BE49-F238E27FC236}">
                <a16:creationId xmlns:a16="http://schemas.microsoft.com/office/drawing/2014/main" id="{9AA922F0-51ED-BE5E-F7B2-D4AB38707EAA}"/>
              </a:ext>
            </a:extLst>
          </p:cNvPr>
          <p:cNvSpPr/>
          <p:nvPr/>
        </p:nvSpPr>
        <p:spPr>
          <a:xfrm>
            <a:off x="261765" y="1124744"/>
            <a:ext cx="11809311" cy="5472608"/>
          </a:xfrm>
          <a:prstGeom prst="roundRect">
            <a:avLst/>
          </a:prstGeom>
          <a:solidFill>
            <a:schemeClr val="tx1">
              <a:lumMod val="95000"/>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p>
            <a:pPr marL="342900" indent="-342900">
              <a:buClr>
                <a:schemeClr val="tx2">
                  <a:lumMod val="10000"/>
                </a:schemeClr>
              </a:buClr>
              <a:buFont typeface="Wingdings" panose="05000000000000000000" pitchFamily="2" charset="2"/>
              <a:buChar char="ü"/>
            </a:pPr>
            <a:endParaRPr lang="en-US" sz="240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Clr>
                <a:schemeClr val="tx2">
                  <a:lumMod val="10000"/>
                </a:schemeClr>
              </a:buClr>
              <a:buFont typeface="Wingdings" panose="05000000000000000000" pitchFamily="2" charset="2"/>
              <a:buChar char="ü"/>
            </a:pPr>
            <a:r>
              <a:rPr lang="en-US" sz="2400" i="0" dirty="0">
                <a:effectLst/>
                <a:latin typeface="Calibri" panose="020F0502020204030204" pitchFamily="34" charset="0"/>
                <a:ea typeface="Calibri" panose="020F0502020204030204" pitchFamily="34" charset="0"/>
                <a:cs typeface="Calibri" panose="020F0502020204030204" pitchFamily="34" charset="0"/>
              </a:rPr>
              <a:t>The goal of this project is to uncover important insights about loan issuance trends, customer credit behavior, and financial performance metrics through an in-depth analysis of bank loan data. </a:t>
            </a:r>
          </a:p>
          <a:p>
            <a:pPr marL="342900" indent="-342900">
              <a:buClr>
                <a:schemeClr val="tx2">
                  <a:lumMod val="10000"/>
                </a:schemeClr>
              </a:buClr>
              <a:buFont typeface="Wingdings" panose="05000000000000000000" pitchFamily="2" charset="2"/>
              <a:buChar char="ü"/>
            </a:pPr>
            <a:r>
              <a:rPr lang="en-US" sz="2400" i="0" dirty="0">
                <a:effectLst/>
                <a:latin typeface="Calibri" panose="020F0502020204030204" pitchFamily="34" charset="0"/>
                <a:ea typeface="Calibri" panose="020F0502020204030204" pitchFamily="34" charset="0"/>
                <a:cs typeface="Calibri" panose="020F0502020204030204" pitchFamily="34" charset="0"/>
              </a:rPr>
              <a:t>The analysis combines Excel, Power BI, Tableau, and SQL for data extraction and transformation into data visualization, providing a comprehensive overview of loan trends over time, the financial health of different customer segments, and risk assessment across various loan grades. </a:t>
            </a:r>
          </a:p>
          <a:p>
            <a:pPr marL="342900" indent="-342900">
              <a:buClr>
                <a:schemeClr val="tx2">
                  <a:lumMod val="10000"/>
                </a:schemeClr>
              </a:buClr>
              <a:buFont typeface="Wingdings" panose="05000000000000000000" pitchFamily="2" charset="2"/>
              <a:buChar char="ü"/>
            </a:pPr>
            <a:r>
              <a:rPr lang="en-US" sz="2400" i="0" dirty="0">
                <a:effectLst/>
                <a:latin typeface="Calibri" panose="020F0502020204030204" pitchFamily="34" charset="0"/>
                <a:ea typeface="Calibri" panose="020F0502020204030204" pitchFamily="34" charset="0"/>
                <a:cs typeface="Calibri" panose="020F0502020204030204" pitchFamily="34" charset="0"/>
              </a:rPr>
              <a:t>The purpose of this study is to examine various parameters such as loan amounts, repayment rates, customer demographics, credit history, and other factors that influence lending decisions through the use of datasets. </a:t>
            </a:r>
          </a:p>
          <a:p>
            <a:pPr marL="342900" indent="-342900">
              <a:buClr>
                <a:schemeClr val="tx2">
                  <a:lumMod val="10000"/>
                </a:schemeClr>
              </a:buClr>
              <a:buFont typeface="Wingdings" panose="05000000000000000000" pitchFamily="2" charset="2"/>
              <a:buChar char="ü"/>
            </a:pPr>
            <a:r>
              <a:rPr lang="en-US" sz="2400" i="0" dirty="0">
                <a:effectLst/>
                <a:latin typeface="Calibri" panose="020F0502020204030204" pitchFamily="34" charset="0"/>
                <a:ea typeface="Calibri" panose="020F0502020204030204" pitchFamily="34" charset="0"/>
                <a:cs typeface="Calibri" panose="020F0502020204030204" pitchFamily="34" charset="0"/>
              </a:rPr>
              <a:t>The project aims to uncover insights that can help banks improve their decision-making processes, minimize risks, and enhance customer satisfaction by utilizing statistical methods and visualization tools.</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1000" b="-1000"/>
          </a:stretch>
        </a:blipFill>
        <a:effectLst/>
      </p:bgPr>
    </p:bg>
    <p:spTree>
      <p:nvGrpSpPr>
        <p:cNvPr id="1" name=""/>
        <p:cNvGrpSpPr/>
        <p:nvPr/>
      </p:nvGrpSpPr>
      <p:grpSpPr>
        <a:xfrm>
          <a:off x="0" y="0"/>
          <a:ext cx="0" cy="0"/>
          <a:chOff x="0" y="0"/>
          <a:chExt cx="0" cy="0"/>
        </a:xfrm>
      </p:grpSpPr>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4294967295"/>
            <p:extLst>
              <p:ext uri="{D42A27DB-BD31-4B8C-83A1-F6EECF244321}">
                <p14:modId xmlns:p14="http://schemas.microsoft.com/office/powerpoint/2010/main" val="4172548541"/>
              </p:ext>
            </p:extLst>
          </p:nvPr>
        </p:nvGraphicFramePr>
        <p:xfrm>
          <a:off x="189756" y="2276871"/>
          <a:ext cx="11809312" cy="4493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46844205-6B6E-9348-49A4-E464C7562931}"/>
              </a:ext>
            </a:extLst>
          </p:cNvPr>
          <p:cNvSpPr/>
          <p:nvPr/>
        </p:nvSpPr>
        <p:spPr>
          <a:xfrm>
            <a:off x="189756" y="1124744"/>
            <a:ext cx="11809312" cy="1080120"/>
          </a:xfrm>
          <a:prstGeom prst="roundRect">
            <a:avLst/>
          </a:prstGeom>
          <a:solidFill>
            <a:schemeClr val="tx1">
              <a:lumMod val="95000"/>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p>
            <a:pPr>
              <a:buClr>
                <a:schemeClr val="tx2">
                  <a:lumMod val="10000"/>
                </a:schemeClr>
              </a:buClr>
            </a:pP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Our analysis, cleaning, and removal of duplicates from the dataset were accomplished using MS Excel, MySQL, and Tableau tools, along with preparing interactive dashboards using Tableau and </a:t>
            </a:r>
            <a:r>
              <a:rPr lang="en-US" sz="2000" b="1" dirty="0" err="1">
                <a:solidFill>
                  <a:schemeClr val="tx1"/>
                </a:solidFill>
                <a:latin typeface="Calibri" panose="020F0502020204030204" pitchFamily="34" charset="0"/>
                <a:ea typeface="Calibri" panose="020F0502020204030204" pitchFamily="34" charset="0"/>
                <a:cs typeface="Calibri" panose="020F0502020204030204" pitchFamily="34" charset="0"/>
              </a:rPr>
              <a:t>PowerBI</a:t>
            </a: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 tools that involved calculations and mergers.</a:t>
            </a: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613E449-8340-86CC-7904-E7C093AF78D6}"/>
              </a:ext>
            </a:extLst>
          </p:cNvPr>
          <p:cNvSpPr txBox="1"/>
          <p:nvPr/>
        </p:nvSpPr>
        <p:spPr>
          <a:xfrm>
            <a:off x="7606580" y="87924"/>
            <a:ext cx="4392488" cy="892805"/>
          </a:xfrm>
          <a:prstGeom prst="rect">
            <a:avLst/>
          </a:prstGeom>
          <a:solidFill>
            <a:schemeClr val="bg1">
              <a:lumMod val="95000"/>
              <a:lumOff val="5000"/>
              <a:alpha val="14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lvl1pPr>
              <a:lnSpc>
                <a:spcPct val="80000"/>
              </a:lnSpc>
              <a:spcBef>
                <a:spcPct val="0"/>
              </a:spcBef>
              <a:buNone/>
              <a:defRPr sz="5400" b="1" spc="100" baseline="0">
                <a:latin typeface="Calibri" panose="020F0502020204030204" pitchFamily="34" charset="0"/>
                <a:ea typeface="Calibri" panose="020F0502020204030204" pitchFamily="34" charset="0"/>
                <a:cs typeface="Calibri" panose="020F0502020204030204" pitchFamily="34" charset="0"/>
              </a:defRPr>
            </a:lvl1pPr>
          </a:lstStyle>
          <a:p>
            <a:r>
              <a:rPr lang="en-US" dirty="0"/>
              <a:t>Data Cleaning</a:t>
            </a:r>
            <a:endParaRPr lang="en-IN"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716713" y="228600"/>
            <a:ext cx="5472112" cy="1039813"/>
          </a:xfrm>
          <a:solidFill>
            <a:schemeClr val="bg1">
              <a:lumMod val="95000"/>
              <a:lumOff val="5000"/>
              <a:alpha val="14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r>
              <a:rPr lang="en-US" sz="5400" b="1" dirty="0">
                <a:latin typeface="Calibri" panose="020F0502020204030204" pitchFamily="34" charset="0"/>
                <a:ea typeface="Calibri" panose="020F0502020204030204" pitchFamily="34" charset="0"/>
                <a:cs typeface="Calibri" panose="020F0502020204030204" pitchFamily="34" charset="0"/>
              </a:rPr>
              <a:t>KPI’S for Analysis</a:t>
            </a:r>
          </a:p>
        </p:txBody>
      </p:sp>
      <p:sp>
        <p:nvSpPr>
          <p:cNvPr id="3" name="Rectangle: Rounded Corners 2">
            <a:extLst>
              <a:ext uri="{FF2B5EF4-FFF2-40B4-BE49-F238E27FC236}">
                <a16:creationId xmlns:a16="http://schemas.microsoft.com/office/drawing/2014/main" id="{E34F7DED-99B6-6584-0300-1C1A3A5330EB}"/>
              </a:ext>
            </a:extLst>
          </p:cNvPr>
          <p:cNvSpPr/>
          <p:nvPr/>
        </p:nvSpPr>
        <p:spPr>
          <a:xfrm>
            <a:off x="189756" y="1556792"/>
            <a:ext cx="11809312" cy="4968552"/>
          </a:xfrm>
          <a:prstGeom prst="roundRect">
            <a:avLst/>
          </a:prstGeom>
          <a:solidFill>
            <a:schemeClr val="tx1">
              <a:lumMod val="95000"/>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p>
            <a:pPr>
              <a:buClr>
                <a:schemeClr val="tx2">
                  <a:lumMod val="10000"/>
                </a:schemeClr>
              </a:buClr>
            </a:pPr>
            <a:endParaRPr lang="en-IN" sz="2800" b="1" dirty="0">
              <a:latin typeface="Calibri" panose="020F0502020204030204" pitchFamily="34" charset="0"/>
              <a:ea typeface="Calibri" panose="020F0502020204030204" pitchFamily="34" charset="0"/>
              <a:cs typeface="Calibri" panose="020F0502020204030204" pitchFamily="34" charset="0"/>
            </a:endParaRPr>
          </a:p>
          <a:p>
            <a:pPr marL="342900" indent="-342900">
              <a:buClr>
                <a:schemeClr val="tx2">
                  <a:lumMod val="10000"/>
                </a:schemeClr>
              </a:buClr>
              <a:buFont typeface="Wingdings" panose="05000000000000000000" pitchFamily="2" charset="2"/>
              <a:buChar char="ü"/>
            </a:pPr>
            <a:r>
              <a:rPr lang="en-IN" sz="2800" b="1" dirty="0">
                <a:latin typeface="Calibri" panose="020F0502020204030204" pitchFamily="34" charset="0"/>
                <a:ea typeface="Calibri" panose="020F0502020204030204" pitchFamily="34" charset="0"/>
                <a:cs typeface="Calibri" panose="020F0502020204030204" pitchFamily="34" charset="0"/>
              </a:rPr>
              <a:t>Year-wise loan amount Stats</a:t>
            </a:r>
          </a:p>
          <a:p>
            <a:pPr marL="342900" indent="-342900">
              <a:buClr>
                <a:schemeClr val="tx2">
                  <a:lumMod val="10000"/>
                </a:schemeClr>
              </a:buClr>
              <a:buFont typeface="Wingdings" panose="05000000000000000000" pitchFamily="2" charset="2"/>
              <a:buChar char="ü"/>
            </a:pPr>
            <a:endParaRPr lang="en-IN" sz="2800" b="1" dirty="0">
              <a:latin typeface="Calibri" panose="020F0502020204030204" pitchFamily="34" charset="0"/>
              <a:ea typeface="Calibri" panose="020F0502020204030204" pitchFamily="34" charset="0"/>
              <a:cs typeface="Calibri" panose="020F0502020204030204" pitchFamily="34" charset="0"/>
            </a:endParaRPr>
          </a:p>
          <a:p>
            <a:pPr marL="342900" indent="-342900">
              <a:buClr>
                <a:schemeClr val="tx2">
                  <a:lumMod val="10000"/>
                </a:schemeClr>
              </a:buClr>
              <a:buFont typeface="Wingdings" panose="05000000000000000000" pitchFamily="2" charset="2"/>
              <a:buChar char="ü"/>
            </a:pPr>
            <a:r>
              <a:rPr lang="en-IN" sz="2800" b="1" dirty="0">
                <a:latin typeface="Calibri" panose="020F0502020204030204" pitchFamily="34" charset="0"/>
                <a:ea typeface="Calibri" panose="020F0502020204030204" pitchFamily="34" charset="0"/>
                <a:cs typeface="Calibri" panose="020F0502020204030204" pitchFamily="34" charset="0"/>
              </a:rPr>
              <a:t>Grade and sub-grade-wise revolving balance</a:t>
            </a:r>
          </a:p>
          <a:p>
            <a:pPr marL="342900" indent="-342900">
              <a:buClr>
                <a:schemeClr val="tx2">
                  <a:lumMod val="10000"/>
                </a:schemeClr>
              </a:buClr>
              <a:buFont typeface="Wingdings" panose="05000000000000000000" pitchFamily="2" charset="2"/>
              <a:buChar char="ü"/>
            </a:pPr>
            <a:endParaRPr lang="en-IN" sz="2800" b="1" dirty="0">
              <a:latin typeface="Calibri" panose="020F0502020204030204" pitchFamily="34" charset="0"/>
              <a:ea typeface="Calibri" panose="020F0502020204030204" pitchFamily="34" charset="0"/>
              <a:cs typeface="Calibri" panose="020F0502020204030204" pitchFamily="34" charset="0"/>
            </a:endParaRPr>
          </a:p>
          <a:p>
            <a:pPr marL="342900" indent="-342900">
              <a:buClr>
                <a:schemeClr val="tx2">
                  <a:lumMod val="10000"/>
                </a:schemeClr>
              </a:buClr>
              <a:buFont typeface="Wingdings" panose="05000000000000000000" pitchFamily="2" charset="2"/>
              <a:buChar char="ü"/>
            </a:pPr>
            <a:r>
              <a:rPr lang="en-IN" sz="2800" b="1" dirty="0">
                <a:latin typeface="Calibri" panose="020F0502020204030204" pitchFamily="34" charset="0"/>
                <a:ea typeface="Calibri" panose="020F0502020204030204" pitchFamily="34" charset="0"/>
                <a:cs typeface="Calibri" panose="020F0502020204030204" pitchFamily="34" charset="0"/>
              </a:rPr>
              <a:t>Total Payment for Verified Vs Non-Verified Status</a:t>
            </a:r>
          </a:p>
          <a:p>
            <a:pPr marL="342900" indent="-342900">
              <a:buClr>
                <a:schemeClr val="tx2">
                  <a:lumMod val="10000"/>
                </a:schemeClr>
              </a:buClr>
              <a:buFont typeface="Wingdings" panose="05000000000000000000" pitchFamily="2" charset="2"/>
              <a:buChar char="ü"/>
            </a:pPr>
            <a:endParaRPr lang="en-IN" sz="2800" b="1" dirty="0">
              <a:latin typeface="Calibri" panose="020F0502020204030204" pitchFamily="34" charset="0"/>
              <a:ea typeface="Calibri" panose="020F0502020204030204" pitchFamily="34" charset="0"/>
              <a:cs typeface="Calibri" panose="020F0502020204030204" pitchFamily="34" charset="0"/>
            </a:endParaRPr>
          </a:p>
          <a:p>
            <a:pPr marL="342900" indent="-342900">
              <a:buClr>
                <a:schemeClr val="tx2">
                  <a:lumMod val="10000"/>
                </a:schemeClr>
              </a:buClr>
              <a:buFont typeface="Wingdings" panose="05000000000000000000" pitchFamily="2" charset="2"/>
              <a:buChar char="ü"/>
            </a:pPr>
            <a:r>
              <a:rPr lang="en-IN" sz="2800" b="1" dirty="0">
                <a:latin typeface="Calibri" panose="020F0502020204030204" pitchFamily="34" charset="0"/>
                <a:ea typeface="Calibri" panose="020F0502020204030204" pitchFamily="34" charset="0"/>
                <a:cs typeface="Calibri" panose="020F0502020204030204" pitchFamily="34" charset="0"/>
              </a:rPr>
              <a:t> State-wise and month-wise loan status</a:t>
            </a:r>
          </a:p>
          <a:p>
            <a:pPr marL="342900" indent="-342900">
              <a:buClr>
                <a:schemeClr val="tx2">
                  <a:lumMod val="10000"/>
                </a:schemeClr>
              </a:buClr>
              <a:buFont typeface="Wingdings" panose="05000000000000000000" pitchFamily="2" charset="2"/>
              <a:buChar char="ü"/>
            </a:pPr>
            <a:endParaRPr lang="en-IN" sz="2800" b="1" dirty="0">
              <a:latin typeface="Calibri" panose="020F0502020204030204" pitchFamily="34" charset="0"/>
              <a:ea typeface="Calibri" panose="020F0502020204030204" pitchFamily="34" charset="0"/>
              <a:cs typeface="Calibri" panose="020F0502020204030204" pitchFamily="34" charset="0"/>
            </a:endParaRPr>
          </a:p>
          <a:p>
            <a:pPr marL="342900" indent="-342900">
              <a:buClr>
                <a:schemeClr val="tx2">
                  <a:lumMod val="10000"/>
                </a:schemeClr>
              </a:buClr>
              <a:buFont typeface="Wingdings" panose="05000000000000000000" pitchFamily="2" charset="2"/>
              <a:buChar char="ü"/>
            </a:pPr>
            <a:r>
              <a:rPr lang="en-IN" sz="2800" b="1" dirty="0">
                <a:latin typeface="Calibri" panose="020F0502020204030204" pitchFamily="34" charset="0"/>
                <a:ea typeface="Calibri" panose="020F0502020204030204" pitchFamily="34" charset="0"/>
                <a:cs typeface="Calibri" panose="020F0502020204030204" pitchFamily="34" charset="0"/>
              </a:rPr>
              <a:t>Home ownership Vs last payment date stats</a:t>
            </a:r>
          </a:p>
          <a:p>
            <a:pPr marL="342900" indent="-342900">
              <a:buClr>
                <a:schemeClr val="tx2">
                  <a:lumMod val="10000"/>
                </a:schemeClr>
              </a:buClr>
              <a:buFont typeface="Wingdings" panose="05000000000000000000" pitchFamily="2" charset="2"/>
              <a:buChar char="ü"/>
            </a:pP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6220" y="188640"/>
            <a:ext cx="7736954" cy="792088"/>
          </a:xfrm>
          <a:solidFill>
            <a:schemeClr val="bg1">
              <a:lumMod val="95000"/>
              <a:lumOff val="5000"/>
              <a:alpha val="14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p>
            <a:pPr>
              <a:lnSpc>
                <a:spcPct val="80000"/>
              </a:lnSpc>
            </a:pPr>
            <a:r>
              <a:rPr lang="en-IN" sz="4800" b="1" dirty="0">
                <a:latin typeface="Calibri" panose="020F0502020204030204" pitchFamily="34" charset="0"/>
                <a:ea typeface="Calibri" panose="020F0502020204030204" pitchFamily="34" charset="0"/>
                <a:cs typeface="Calibri" panose="020F0502020204030204" pitchFamily="34" charset="0"/>
              </a:rPr>
              <a:t>Year-wise loan amount Stats</a:t>
            </a:r>
          </a:p>
        </p:txBody>
      </p:sp>
      <p:pic>
        <p:nvPicPr>
          <p:cNvPr id="12" name="Content Placeholder 11">
            <a:extLst>
              <a:ext uri="{FF2B5EF4-FFF2-40B4-BE49-F238E27FC236}">
                <a16:creationId xmlns:a16="http://schemas.microsoft.com/office/drawing/2014/main" id="{63D25C77-3ECE-B9AE-BCBC-B58F881CC466}"/>
              </a:ext>
            </a:extLst>
          </p:cNvPr>
          <p:cNvPicPr>
            <a:picLocks noGrp="1" noChangeAspect="1"/>
          </p:cNvPicPr>
          <p:nvPr>
            <p:ph sz="half" idx="1"/>
          </p:nvPr>
        </p:nvPicPr>
        <p:blipFill>
          <a:blip r:embed="rId3">
            <a:alphaModFix amt="85000"/>
            <a:extLst>
              <a:ext uri="{28A0092B-C50C-407E-A947-70E740481C1C}">
                <a14:useLocalDpi xmlns:a14="http://schemas.microsoft.com/office/drawing/2010/main" val="0"/>
              </a:ext>
            </a:extLst>
          </a:blip>
          <a:stretch>
            <a:fillRect/>
          </a:stretch>
        </p:blipFill>
        <p:spPr>
          <a:xfrm>
            <a:off x="85650" y="1199292"/>
            <a:ext cx="6008762" cy="2785116"/>
          </a:xfrm>
          <a:effectLst>
            <a:softEdge rad="0"/>
          </a:effectLst>
        </p:spPr>
      </p:pic>
      <p:pic>
        <p:nvPicPr>
          <p:cNvPr id="10" name="Content Placeholder 9">
            <a:extLst>
              <a:ext uri="{FF2B5EF4-FFF2-40B4-BE49-F238E27FC236}">
                <a16:creationId xmlns:a16="http://schemas.microsoft.com/office/drawing/2014/main" id="{79B3546F-FB6D-6D89-DDDE-843A56ABBD56}"/>
              </a:ext>
            </a:extLst>
          </p:cNvPr>
          <p:cNvPicPr>
            <a:picLocks noGrp="1" noChangeAspect="1"/>
          </p:cNvPicPr>
          <p:nvPr>
            <p:ph sz="half" idx="2"/>
          </p:nvPr>
        </p:nvPicPr>
        <p:blipFill>
          <a:blip r:embed="rId4">
            <a:alphaModFix amt="85000"/>
            <a:extLst>
              <a:ext uri="{28A0092B-C50C-407E-A947-70E740481C1C}">
                <a14:useLocalDpi xmlns:a14="http://schemas.microsoft.com/office/drawing/2010/main" val="0"/>
              </a:ext>
            </a:extLst>
          </a:blip>
          <a:stretch>
            <a:fillRect/>
          </a:stretch>
        </p:blipFill>
        <p:spPr>
          <a:xfrm>
            <a:off x="6094412" y="1199291"/>
            <a:ext cx="6008762" cy="2785115"/>
          </a:xfrm>
          <a:effectLst>
            <a:softEdge rad="0"/>
          </a:effectLst>
        </p:spPr>
      </p:pic>
      <p:sp>
        <p:nvSpPr>
          <p:cNvPr id="3" name="Rectangle: Rounded Corners 2">
            <a:extLst>
              <a:ext uri="{FF2B5EF4-FFF2-40B4-BE49-F238E27FC236}">
                <a16:creationId xmlns:a16="http://schemas.microsoft.com/office/drawing/2014/main" id="{FA8874FC-888C-7E5B-71E5-FD03D387CDAB}"/>
              </a:ext>
            </a:extLst>
          </p:cNvPr>
          <p:cNvSpPr/>
          <p:nvPr/>
        </p:nvSpPr>
        <p:spPr>
          <a:xfrm>
            <a:off x="85649" y="3984406"/>
            <a:ext cx="12017525" cy="2785114"/>
          </a:xfrm>
          <a:prstGeom prst="roundRect">
            <a:avLst/>
          </a:prstGeom>
          <a:solidFill>
            <a:schemeClr val="tx1">
              <a:lumMod val="95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US" sz="24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According to the chart, there was a significant increase in the total amount of loans issued from 2007 to 2011. </a:t>
            </a:r>
          </a:p>
          <a:p>
            <a:pPr marL="342900" indent="-342900">
              <a:buFont typeface="Wingdings" panose="05000000000000000000" pitchFamily="2" charset="2"/>
              <a:buChar char="Ø"/>
            </a:pPr>
            <a:r>
              <a:rPr lang="en-US" sz="24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A noticeable increase in loan amounts occurred from 2007 to 2009. Between 2010 and 2011, the total loan amount doubles, making it the most dramatic growth.</a:t>
            </a:r>
            <a:endParaRPr lang="en-IN" sz="24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05980" y="260648"/>
            <a:ext cx="9865096" cy="864096"/>
          </a:xfrm>
          <a:solidFill>
            <a:schemeClr val="bg1">
              <a:lumMod val="95000"/>
              <a:lumOff val="5000"/>
              <a:alpha val="14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p>
            <a:pPr algn="r"/>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Grade and sub-grade-wise </a:t>
            </a:r>
            <a:r>
              <a:rPr lang="en-IN" sz="4800" b="1" dirty="0" err="1">
                <a:solidFill>
                  <a:schemeClr val="tx1"/>
                </a:solidFill>
                <a:latin typeface="Calibri" panose="020F0502020204030204" pitchFamily="34" charset="0"/>
                <a:ea typeface="Calibri" panose="020F0502020204030204" pitchFamily="34" charset="0"/>
                <a:cs typeface="Calibri" panose="020F0502020204030204" pitchFamily="34" charset="0"/>
              </a:rPr>
              <a:t>Revol</a:t>
            </a:r>
            <a:r>
              <a:rPr lang="en-IN" sz="4800" b="1" dirty="0">
                <a:latin typeface="Calibri" panose="020F0502020204030204" pitchFamily="34" charset="0"/>
                <a:ea typeface="Calibri" panose="020F0502020204030204" pitchFamily="34" charset="0"/>
                <a:cs typeface="Calibri" panose="020F0502020204030204" pitchFamily="34" charset="0"/>
              </a:rPr>
              <a:t>-B</a:t>
            </a:r>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al</a:t>
            </a:r>
          </a:p>
        </p:txBody>
      </p:sp>
      <p:pic>
        <p:nvPicPr>
          <p:cNvPr id="6" name="Content Placeholder 5">
            <a:extLst>
              <a:ext uri="{FF2B5EF4-FFF2-40B4-BE49-F238E27FC236}">
                <a16:creationId xmlns:a16="http://schemas.microsoft.com/office/drawing/2014/main" id="{07FAE00D-6B3F-6DAD-F687-7DA581B01CDB}"/>
              </a:ext>
            </a:extLst>
          </p:cNvPr>
          <p:cNvPicPr>
            <a:picLocks noGrp="1" noChangeAspect="1"/>
          </p:cNvPicPr>
          <p:nvPr>
            <p:ph sz="half" idx="1"/>
          </p:nvPr>
        </p:nvPicPr>
        <p:blipFill>
          <a:blip r:embed="rId3">
            <a:alphaModFix amt="85000"/>
            <a:extLst>
              <a:ext uri="{28A0092B-C50C-407E-A947-70E740481C1C}">
                <a14:useLocalDpi xmlns:a14="http://schemas.microsoft.com/office/drawing/2010/main" val="0"/>
              </a:ext>
            </a:extLst>
          </a:blip>
          <a:stretch>
            <a:fillRect/>
          </a:stretch>
        </p:blipFill>
        <p:spPr>
          <a:xfrm>
            <a:off x="117748" y="1308249"/>
            <a:ext cx="5976664" cy="2984847"/>
          </a:xfrm>
          <a:effectLst>
            <a:softEdge rad="0"/>
          </a:effectLst>
        </p:spPr>
      </p:pic>
      <p:pic>
        <p:nvPicPr>
          <p:cNvPr id="4" name="Content Placeholder 3">
            <a:extLst>
              <a:ext uri="{FF2B5EF4-FFF2-40B4-BE49-F238E27FC236}">
                <a16:creationId xmlns:a16="http://schemas.microsoft.com/office/drawing/2014/main" id="{565222DD-3742-69D5-74DF-E64C919DD27A}"/>
              </a:ext>
            </a:extLst>
          </p:cNvPr>
          <p:cNvPicPr>
            <a:picLocks noGrp="1" noChangeAspect="1"/>
          </p:cNvPicPr>
          <p:nvPr>
            <p:ph sz="half" idx="2"/>
          </p:nvPr>
        </p:nvPicPr>
        <p:blipFill>
          <a:blip r:embed="rId4">
            <a:alphaModFix amt="85000"/>
            <a:extLst>
              <a:ext uri="{28A0092B-C50C-407E-A947-70E740481C1C}">
                <a14:useLocalDpi xmlns:a14="http://schemas.microsoft.com/office/drawing/2010/main" val="0"/>
              </a:ext>
            </a:extLst>
          </a:blip>
          <a:stretch>
            <a:fillRect/>
          </a:stretch>
        </p:blipFill>
        <p:spPr>
          <a:xfrm>
            <a:off x="6094412" y="1329064"/>
            <a:ext cx="5976664" cy="2984847"/>
          </a:xfrm>
          <a:effectLst>
            <a:softEdge rad="0"/>
          </a:effectLst>
        </p:spPr>
      </p:pic>
      <p:sp>
        <p:nvSpPr>
          <p:cNvPr id="9" name="Rectangle: Rounded Corners 8">
            <a:extLst>
              <a:ext uri="{FF2B5EF4-FFF2-40B4-BE49-F238E27FC236}">
                <a16:creationId xmlns:a16="http://schemas.microsoft.com/office/drawing/2014/main" id="{DEEF4D3A-310C-08C3-A3C7-9B0862AC2407}"/>
              </a:ext>
            </a:extLst>
          </p:cNvPr>
          <p:cNvSpPr/>
          <p:nvPr/>
        </p:nvSpPr>
        <p:spPr>
          <a:xfrm>
            <a:off x="126608" y="4293096"/>
            <a:ext cx="11944467" cy="2448272"/>
          </a:xfrm>
          <a:prstGeom prst="roundRect">
            <a:avLst/>
          </a:prstGeom>
          <a:solidFill>
            <a:schemeClr val="tx1">
              <a:lumMod val="95000"/>
              <a:alpha val="80000"/>
            </a:schemeClr>
          </a:solidFill>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US" sz="2200" dirty="0">
                <a:solidFill>
                  <a:schemeClr val="bg1"/>
                </a:solidFill>
                <a:latin typeface="Calibri" panose="020F0502020204030204" pitchFamily="34" charset="0"/>
                <a:ea typeface="Calibri" panose="020F0502020204030204" pitchFamily="34" charset="0"/>
                <a:cs typeface="Calibri" panose="020F0502020204030204" pitchFamily="34" charset="0"/>
              </a:rPr>
              <a:t>According to the chart, Grade A and Grade B have the highest revolving balances compared to other grades. </a:t>
            </a:r>
          </a:p>
          <a:p>
            <a:pPr marL="342900" indent="-342900">
              <a:buFont typeface="Wingdings" panose="05000000000000000000" pitchFamily="2" charset="2"/>
              <a:buChar char="Ø"/>
            </a:pPr>
            <a:r>
              <a:rPr lang="en-US" sz="2200" dirty="0">
                <a:solidFill>
                  <a:schemeClr val="bg1"/>
                </a:solidFill>
                <a:latin typeface="Calibri" panose="020F0502020204030204" pitchFamily="34" charset="0"/>
                <a:ea typeface="Calibri" panose="020F0502020204030204" pitchFamily="34" charset="0"/>
                <a:cs typeface="Calibri" panose="020F0502020204030204" pitchFamily="34" charset="0"/>
              </a:rPr>
              <a:t>The A4 and A5 sub-grades are the top-ranked in Grade A. On the other hand, B3, B4, and B5 are the top-ranked in Grade B.</a:t>
            </a:r>
          </a:p>
          <a:p>
            <a:pPr marL="342900" indent="-342900">
              <a:buFont typeface="Wingdings" panose="05000000000000000000" pitchFamily="2" charset="2"/>
              <a:buChar char="Ø"/>
            </a:pPr>
            <a:r>
              <a:rPr lang="en-US" sz="2200" dirty="0">
                <a:solidFill>
                  <a:schemeClr val="bg1"/>
                </a:solidFill>
                <a:latin typeface="Calibri" panose="020F0502020204030204" pitchFamily="34" charset="0"/>
                <a:ea typeface="Calibri" panose="020F0502020204030204" pitchFamily="34" charset="0"/>
                <a:cs typeface="Calibri" panose="020F0502020204030204" pitchFamily="34" charset="0"/>
              </a:rPr>
              <a:t>The revolving balances for Grade F and G are the lowest in their respective grades, while F5 and G5 are the lowest in their respective grades.</a:t>
            </a:r>
            <a:endParaRPr lang="en-IN" sz="2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861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7748" y="116632"/>
            <a:ext cx="11953328" cy="1296144"/>
          </a:xfrm>
          <a:solidFill>
            <a:schemeClr val="bg1">
              <a:lumMod val="95000"/>
              <a:lumOff val="5000"/>
              <a:alpha val="14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p>
            <a:pPr algn="ctr"/>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Total Payment for Verified Vs Non-Verified Status</a:t>
            </a:r>
          </a:p>
        </p:txBody>
      </p:sp>
      <p:pic>
        <p:nvPicPr>
          <p:cNvPr id="6" name="Content Placeholder 5">
            <a:extLst>
              <a:ext uri="{FF2B5EF4-FFF2-40B4-BE49-F238E27FC236}">
                <a16:creationId xmlns:a16="http://schemas.microsoft.com/office/drawing/2014/main" id="{593EFB9F-BCB8-0885-A89E-222227F0EE5A}"/>
              </a:ext>
            </a:extLst>
          </p:cNvPr>
          <p:cNvPicPr>
            <a:picLocks noGrp="1" noChangeAspect="1"/>
          </p:cNvPicPr>
          <p:nvPr>
            <p:ph sz="half" idx="1"/>
          </p:nvPr>
        </p:nvPicPr>
        <p:blipFill>
          <a:blip r:embed="rId3">
            <a:alphaModFix amt="85000"/>
            <a:extLst>
              <a:ext uri="{28A0092B-C50C-407E-A947-70E740481C1C}">
                <a14:useLocalDpi xmlns:a14="http://schemas.microsoft.com/office/drawing/2010/main" val="0"/>
              </a:ext>
            </a:extLst>
          </a:blip>
          <a:stretch>
            <a:fillRect/>
          </a:stretch>
        </p:blipFill>
        <p:spPr>
          <a:xfrm>
            <a:off x="117748" y="1556792"/>
            <a:ext cx="5935081" cy="2592288"/>
          </a:xfrm>
          <a:effectLst>
            <a:softEdge rad="0"/>
          </a:effectLst>
        </p:spPr>
      </p:pic>
      <p:pic>
        <p:nvPicPr>
          <p:cNvPr id="4" name="Content Placeholder 3">
            <a:extLst>
              <a:ext uri="{FF2B5EF4-FFF2-40B4-BE49-F238E27FC236}">
                <a16:creationId xmlns:a16="http://schemas.microsoft.com/office/drawing/2014/main" id="{89063B12-981F-F6DA-3804-05D6D4CF99A1}"/>
              </a:ext>
            </a:extLst>
          </p:cNvPr>
          <p:cNvPicPr>
            <a:picLocks noGrp="1" noChangeAspect="1"/>
          </p:cNvPicPr>
          <p:nvPr>
            <p:ph sz="half" idx="2"/>
          </p:nvPr>
        </p:nvPicPr>
        <p:blipFill>
          <a:blip r:embed="rId4">
            <a:alphaModFix amt="85000"/>
            <a:extLst>
              <a:ext uri="{28A0092B-C50C-407E-A947-70E740481C1C}">
                <a14:useLocalDpi xmlns:a14="http://schemas.microsoft.com/office/drawing/2010/main" val="0"/>
              </a:ext>
            </a:extLst>
          </a:blip>
          <a:stretch>
            <a:fillRect/>
          </a:stretch>
        </p:blipFill>
        <p:spPr>
          <a:xfrm>
            <a:off x="6052829" y="1556792"/>
            <a:ext cx="6018247" cy="2592288"/>
          </a:xfrm>
          <a:effectLst>
            <a:softEdge rad="0"/>
          </a:effectLst>
        </p:spPr>
      </p:pic>
      <p:sp>
        <p:nvSpPr>
          <p:cNvPr id="3" name="Rectangle: Rounded Corners 2">
            <a:extLst>
              <a:ext uri="{FF2B5EF4-FFF2-40B4-BE49-F238E27FC236}">
                <a16:creationId xmlns:a16="http://schemas.microsoft.com/office/drawing/2014/main" id="{79D8378D-C248-7307-4BCC-5A15A14D7754}"/>
              </a:ext>
            </a:extLst>
          </p:cNvPr>
          <p:cNvSpPr/>
          <p:nvPr/>
        </p:nvSpPr>
        <p:spPr>
          <a:xfrm>
            <a:off x="117748" y="4149080"/>
            <a:ext cx="11953328" cy="2592288"/>
          </a:xfrm>
          <a:prstGeom prst="roundRect">
            <a:avLst/>
          </a:prstGeom>
          <a:solidFill>
            <a:schemeClr val="tx1">
              <a:lumMod val="95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US" sz="22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This is the initial stage of the verification process. The bank requires a loan application to begin collecting and verifying documents.</a:t>
            </a:r>
          </a:p>
          <a:p>
            <a:pPr marL="342900" indent="-342900">
              <a:buFont typeface="Wingdings" panose="05000000000000000000" pitchFamily="2" charset="2"/>
              <a:buChar char="Ø"/>
            </a:pPr>
            <a:r>
              <a:rPr lang="en-US" sz="22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The pie chart shows that the verified status accounts for 58.88% of the total payment, while 41.12% of the loan amount is not verified.</a:t>
            </a:r>
          </a:p>
          <a:p>
            <a:pPr marL="342900" indent="-342900">
              <a:buFont typeface="Wingdings" panose="05000000000000000000" pitchFamily="2" charset="2"/>
              <a:buChar char="Ø"/>
            </a:pPr>
            <a:r>
              <a:rPr lang="en-US" sz="22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The fact that over half of the total population or dataset has been verified indicates a higher overall verification rate. Although the majority of the percentage is verified, over 40% is still not verified, which indicates that there is room for improvement in the verification process.</a:t>
            </a:r>
            <a:endParaRPr lang="en-IN" sz="22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395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29915" y="116632"/>
            <a:ext cx="10473499" cy="720080"/>
          </a:xfrm>
          <a:solidFill>
            <a:schemeClr val="bg1">
              <a:lumMod val="95000"/>
              <a:lumOff val="5000"/>
              <a:alpha val="14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b">
            <a:noAutofit/>
          </a:bodyPr>
          <a:lstStyle/>
          <a:p>
            <a:pPr algn="r"/>
            <a:r>
              <a:rPr lang="en-IN" sz="4800" b="1" dirty="0">
                <a:solidFill>
                  <a:schemeClr val="tx1"/>
                </a:solidFill>
                <a:latin typeface="Calibri" panose="020F0502020204030204" pitchFamily="34" charset="0"/>
                <a:ea typeface="Calibri" panose="020F0502020204030204" pitchFamily="34" charset="0"/>
                <a:cs typeface="Calibri" panose="020F0502020204030204" pitchFamily="34" charset="0"/>
              </a:rPr>
              <a:t>State-wise and month-wise loan status</a:t>
            </a:r>
          </a:p>
        </p:txBody>
      </p:sp>
      <p:pic>
        <p:nvPicPr>
          <p:cNvPr id="6" name="Content Placeholder 5">
            <a:extLst>
              <a:ext uri="{FF2B5EF4-FFF2-40B4-BE49-F238E27FC236}">
                <a16:creationId xmlns:a16="http://schemas.microsoft.com/office/drawing/2014/main" id="{416B60D3-F086-4E57-27CA-035743B72E68}"/>
              </a:ext>
            </a:extLst>
          </p:cNvPr>
          <p:cNvPicPr>
            <a:picLocks noGrp="1" noChangeAspect="1"/>
          </p:cNvPicPr>
          <p:nvPr>
            <p:ph sz="half" idx="1"/>
          </p:nvPr>
        </p:nvPicPr>
        <p:blipFill>
          <a:blip r:embed="rId3">
            <a:alphaModFix amt="85000"/>
            <a:extLst>
              <a:ext uri="{28A0092B-C50C-407E-A947-70E740481C1C}">
                <a14:useLocalDpi xmlns:a14="http://schemas.microsoft.com/office/drawing/2010/main" val="0"/>
              </a:ext>
            </a:extLst>
          </a:blip>
          <a:stretch>
            <a:fillRect/>
          </a:stretch>
        </p:blipFill>
        <p:spPr>
          <a:xfrm>
            <a:off x="85410" y="908720"/>
            <a:ext cx="6009001" cy="2952328"/>
          </a:xfrm>
          <a:effectLst>
            <a:softEdge rad="0"/>
          </a:effectLst>
        </p:spPr>
      </p:pic>
      <p:pic>
        <p:nvPicPr>
          <p:cNvPr id="4" name="Content Placeholder 3">
            <a:extLst>
              <a:ext uri="{FF2B5EF4-FFF2-40B4-BE49-F238E27FC236}">
                <a16:creationId xmlns:a16="http://schemas.microsoft.com/office/drawing/2014/main" id="{A6B66E64-FB41-524F-7879-E8A210268B1E}"/>
              </a:ext>
            </a:extLst>
          </p:cNvPr>
          <p:cNvPicPr>
            <a:picLocks noGrp="1" noChangeAspect="1"/>
          </p:cNvPicPr>
          <p:nvPr>
            <p:ph sz="half" idx="2"/>
          </p:nvPr>
        </p:nvPicPr>
        <p:blipFill>
          <a:blip r:embed="rId4">
            <a:alphaModFix amt="85000"/>
            <a:extLst>
              <a:ext uri="{28A0092B-C50C-407E-A947-70E740481C1C}">
                <a14:useLocalDpi xmlns:a14="http://schemas.microsoft.com/office/drawing/2010/main" val="0"/>
              </a:ext>
            </a:extLst>
          </a:blip>
          <a:stretch>
            <a:fillRect/>
          </a:stretch>
        </p:blipFill>
        <p:spPr>
          <a:xfrm>
            <a:off x="6094412" y="908720"/>
            <a:ext cx="6009002" cy="2952328"/>
          </a:xfrm>
          <a:effectLst>
            <a:softEdge rad="0"/>
          </a:effectLst>
        </p:spPr>
      </p:pic>
      <p:sp>
        <p:nvSpPr>
          <p:cNvPr id="3" name="Rectangle: Rounded Corners 2">
            <a:extLst>
              <a:ext uri="{FF2B5EF4-FFF2-40B4-BE49-F238E27FC236}">
                <a16:creationId xmlns:a16="http://schemas.microsoft.com/office/drawing/2014/main" id="{480CC36F-AE0D-EA5A-EB8D-7D4280892228}"/>
              </a:ext>
            </a:extLst>
          </p:cNvPr>
          <p:cNvSpPr/>
          <p:nvPr/>
        </p:nvSpPr>
        <p:spPr>
          <a:xfrm>
            <a:off x="85409" y="3861048"/>
            <a:ext cx="12018005" cy="2880320"/>
          </a:xfrm>
          <a:prstGeom prst="roundRect">
            <a:avLst/>
          </a:prstGeom>
          <a:solidFill>
            <a:schemeClr val="tx1">
              <a:lumMod val="85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US" sz="22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The table showcases all fully paid loans across 10 states, and it is evident that 97% of bank customers have a fully paid status in each state. </a:t>
            </a:r>
          </a:p>
          <a:p>
            <a:pPr marL="342900" indent="-342900">
              <a:buFont typeface="Wingdings" panose="05000000000000000000" pitchFamily="2" charset="2"/>
              <a:buChar char="Ø"/>
            </a:pPr>
            <a:r>
              <a:rPr lang="en-US" sz="22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California holds the highest rank, followed by New York and Florida. The maximum number of customers who took loans has been given by CA, which is over 5000. The picture further analyzes California for the month-wise fully paid amount status, showing us the quantitative loan amount. </a:t>
            </a:r>
          </a:p>
          <a:p>
            <a:pPr marL="342900" indent="-342900">
              <a:buFont typeface="Wingdings" panose="05000000000000000000" pitchFamily="2" charset="2"/>
              <a:buChar char="Ø"/>
            </a:pPr>
            <a:r>
              <a:rPr lang="en-US" sz="22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The count of loans in each state of the USA is displayed on a specific last credit pull date. The amount of fully paid loans in California was the highest in December.</a:t>
            </a:r>
            <a:endParaRPr lang="en-IN" sz="22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010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380</TotalTime>
  <Words>1007</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Algerian</vt:lpstr>
      <vt:lpstr>Arial</vt:lpstr>
      <vt:lpstr>Calibri</vt:lpstr>
      <vt:lpstr>Corbel</vt:lpstr>
      <vt:lpstr>Wingdings</vt:lpstr>
      <vt:lpstr>Digital Blue Tunnel 16x9</vt:lpstr>
      <vt:lpstr>PowerPoint Presentation</vt:lpstr>
      <vt:lpstr>PowerPoint Presentation</vt:lpstr>
      <vt:lpstr>INTRODUCTION</vt:lpstr>
      <vt:lpstr>PowerPoint Presentation</vt:lpstr>
      <vt:lpstr>KPI’S for Analysis</vt:lpstr>
      <vt:lpstr>Year-wise loan amount Stats</vt:lpstr>
      <vt:lpstr>Grade and sub-grade-wise Revol-Bal</vt:lpstr>
      <vt:lpstr>Total Payment for Verified Vs Non-Verified Status</vt:lpstr>
      <vt:lpstr>State-wise and month-wise loan status</vt:lpstr>
      <vt:lpstr>Homeownership Vs last payment date stats</vt:lpstr>
      <vt:lpstr>Excel Dashboard</vt:lpstr>
      <vt:lpstr>Power-BI Dashboard</vt:lpstr>
      <vt:lpstr>Tableau Dashboard</vt:lpstr>
      <vt:lpstr>MY SQL </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Analysis</dc:title>
  <dc:creator>Ratnam veera Mohan kumar</dc:creator>
  <cp:lastModifiedBy>Ratnam veera Mohan kumar</cp:lastModifiedBy>
  <cp:revision>55</cp:revision>
  <dcterms:created xsi:type="dcterms:W3CDTF">2024-12-12T08:20:11Z</dcterms:created>
  <dcterms:modified xsi:type="dcterms:W3CDTF">2024-12-14T07:59:25Z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